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3" r:id="rId2"/>
    <p:sldMasterId id="2147483705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58" r:id="rId6"/>
    <p:sldId id="259" r:id="rId7"/>
    <p:sldId id="260" r:id="rId8"/>
    <p:sldId id="261" r:id="rId9"/>
    <p:sldId id="294" r:id="rId10"/>
    <p:sldId id="262" r:id="rId11"/>
    <p:sldId id="265" r:id="rId12"/>
    <p:sldId id="266" r:id="rId13"/>
    <p:sldId id="308" r:id="rId14"/>
    <p:sldId id="267" r:id="rId15"/>
    <p:sldId id="269" r:id="rId16"/>
    <p:sldId id="271" r:id="rId17"/>
    <p:sldId id="272" r:id="rId18"/>
    <p:sldId id="270" r:id="rId19"/>
    <p:sldId id="273" r:id="rId20"/>
    <p:sldId id="296" r:id="rId21"/>
    <p:sldId id="274" r:id="rId22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306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6E6DB-9576-4AF5-AC0C-CB6934E8F33D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7388A-64AB-411A-9726-0FA0972E5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B653B-5229-4D0C-9A02-B73542C5CE8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538"/>
            <a:ext cx="5486400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D7749-0FD8-4516-9004-C9D7C39F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9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90AD26-BFE4-4800-9D47-8CAF49A8A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B7A222-957C-47B3-B87D-D07B4380A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61E34B-BEB1-4730-8A1B-37C5394D6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90AD26-BFE4-4800-9D47-8CAF49A8A7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3A1E7-D36B-4870-B98C-1C24FC766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6AD26-59E5-4FA3-83A1-213331BB0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A1523-308D-4000-BE0D-188E33141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F31E86-BC82-4C86-8ACB-0224FA1F8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97641-DE47-4688-893D-99F5CB622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2F18C-D04A-43CB-9F53-2A7DE1953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29906D-BDDE-4977-97B7-EFC23190D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93A1E7-D36B-4870-B98C-1C24FC766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D89EC-DF05-4089-BDD2-B1D62DA2E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B7A222-957C-47B3-B87D-D07B4380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90AD26-BFE4-4800-9D47-8CAF49A8A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93A1E7-D36B-4870-B98C-1C24FC766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E6AD26-59E5-4FA3-83A1-213331BB0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1A1523-308D-4000-BE0D-188E33141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F31E86-BC82-4C86-8ACB-0224FA1F8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197641-DE47-4688-893D-99F5CB6228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F2F18C-D04A-43CB-9F53-2A7DE1953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29906D-BDDE-4977-97B7-EFC23190D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E6AD26-59E5-4FA3-83A1-213331BB0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4D89EC-DF05-4089-BDD2-B1D62DA2E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B7A222-957C-47B3-B87D-D07B4380A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1A1523-308D-4000-BE0D-188E33141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F31E86-BC82-4C86-8ACB-0224FA1F8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197641-DE47-4688-893D-99F5CB6228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F2F18C-D04A-43CB-9F53-2A7DE1953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29906D-BDDE-4977-97B7-EFC23190D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4D89EC-DF05-4089-BDD2-B1D62DA2E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iRespond Graph</a:t>
            </a:r>
          </a:p>
        </p:txBody>
      </p:sp>
      <p:grpSp>
        <p:nvGrpSpPr>
          <p:cNvPr id="41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3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9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2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67%</a:t>
              </a:r>
            </a:p>
          </p:txBody>
        </p:sp>
        <p:sp>
          <p:nvSpPr>
            <p:cNvPr id="15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33%</a:t>
              </a:r>
            </a:p>
          </p:txBody>
        </p:sp>
        <p:sp>
          <p:nvSpPr>
            <p:cNvPr id="18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21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24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67%</a:t>
              </a:r>
            </a:p>
          </p:txBody>
        </p:sp>
      </p:grpSp>
      <p:grpSp>
        <p:nvGrpSpPr>
          <p:cNvPr id="42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9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4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A*</a:t>
              </a:r>
            </a:p>
          </p:txBody>
        </p:sp>
        <p:sp>
          <p:nvSpPr>
            <p:cNvPr id="17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B*</a:t>
              </a:r>
            </a:p>
          </p:txBody>
        </p:sp>
        <p:sp>
          <p:nvSpPr>
            <p:cNvPr id="20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23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26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E</a:t>
              </a:r>
            </a:p>
          </p:txBody>
        </p:sp>
      </p:grpSp>
      <p:grpSp>
        <p:nvGrpSpPr>
          <p:cNvPr id="40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7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32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4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6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D039B9-7E23-47AD-BFF9-B96BBC310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iRespond Graph</a:t>
            </a:r>
          </a:p>
        </p:txBody>
      </p:sp>
      <p:grpSp>
        <p:nvGrpSpPr>
          <p:cNvPr id="2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3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2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67%</a:t>
              </a:r>
            </a:p>
          </p:txBody>
        </p:sp>
        <p:sp>
          <p:nvSpPr>
            <p:cNvPr id="15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33%</a:t>
              </a:r>
            </a:p>
          </p:txBody>
        </p:sp>
        <p:sp>
          <p:nvSpPr>
            <p:cNvPr id="18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21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24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67%</a:t>
              </a:r>
            </a:p>
          </p:txBody>
        </p:sp>
      </p:grpSp>
      <p:grpSp>
        <p:nvGrpSpPr>
          <p:cNvPr id="4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9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4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A*</a:t>
              </a:r>
            </a:p>
          </p:txBody>
        </p:sp>
        <p:sp>
          <p:nvSpPr>
            <p:cNvPr id="17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B*</a:t>
              </a:r>
            </a:p>
          </p:txBody>
        </p:sp>
        <p:sp>
          <p:nvSpPr>
            <p:cNvPr id="20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23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26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E</a:t>
              </a:r>
            </a:p>
          </p:txBody>
        </p:sp>
      </p:grpSp>
      <p:grpSp>
        <p:nvGrpSpPr>
          <p:cNvPr id="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7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32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4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6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336666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  <p:sp>
        <p:nvSpPr>
          <p:cNvPr id="38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smtClean="0">
                <a:ln>
                  <a:noFill/>
                </a:ln>
                <a:solidFill>
                  <a:srgbClr val="336666"/>
                </a:solidFill>
                <a:effectLst/>
                <a:latin typeface="Arial" charset="0"/>
              </a:rPr>
              <a:t>iRespond Question Master</a:t>
            </a:r>
          </a:p>
        </p:txBody>
      </p:sp>
      <p:sp>
        <p:nvSpPr>
          <p:cNvPr id="39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A.) Response A</a:t>
            </a:r>
          </a:p>
        </p:txBody>
      </p:sp>
      <p:sp>
        <p:nvSpPr>
          <p:cNvPr id="40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B.) Response B</a:t>
            </a:r>
          </a:p>
        </p:txBody>
      </p:sp>
      <p:sp>
        <p:nvSpPr>
          <p:cNvPr id="41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C.) Response C</a:t>
            </a:r>
          </a:p>
        </p:txBody>
      </p:sp>
      <p:sp>
        <p:nvSpPr>
          <p:cNvPr id="42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D.) Response D</a:t>
            </a:r>
          </a:p>
        </p:txBody>
      </p:sp>
      <p:sp>
        <p:nvSpPr>
          <p:cNvPr id="43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E.) Response E</a:t>
            </a:r>
          </a:p>
        </p:txBody>
      </p:sp>
      <p:sp>
        <p:nvSpPr>
          <p:cNvPr id="44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6666"/>
                </a:solidFill>
                <a:effectLst/>
                <a:latin typeface="Arial" charset="0"/>
              </a:rPr>
              <a:t>Percent Complete 100%</a:t>
            </a:r>
          </a:p>
        </p:txBody>
      </p:sp>
      <p:sp>
        <p:nvSpPr>
          <p:cNvPr id="45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336666"/>
                </a:solidFill>
                <a:effectLst/>
                <a:latin typeface="Arial" charset="0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9915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Post-WWII American Presidents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/>
              <a:t> </a:t>
            </a:r>
            <a:r>
              <a:rPr lang="en-US" sz="3500" b="1" dirty="0" smtClean="0"/>
              <a:t>1948-2004</a:t>
            </a:r>
            <a:endParaRPr lang="en-US" sz="3500" b="1" dirty="0"/>
          </a:p>
        </p:txBody>
      </p:sp>
      <p:pic>
        <p:nvPicPr>
          <p:cNvPr id="2053" name="Picture 5" descr="http://www.searchnsniff.com/wp-content/uploads/2010/02/United-States-Constitu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3886200" cy="291271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5658296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500" b="1" i="1" dirty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2500" b="1" i="1" dirty="0" smtClean="0">
                <a:solidFill>
                  <a:schemeClr val="bg1"/>
                </a:solidFill>
                <a:latin typeface="+mn-lt"/>
              </a:rPr>
              <a:t>hapters 25 - 33</a:t>
            </a: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788091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“</a:t>
            </a:r>
            <a:r>
              <a:rPr lang="en-US" sz="2600" dirty="0">
                <a:solidFill>
                  <a:srgbClr val="C00000"/>
                </a:solidFill>
              </a:rPr>
              <a:t>New Frontier</a:t>
            </a:r>
            <a:r>
              <a:rPr lang="en-US" sz="2600" dirty="0" smtClean="0">
                <a:solidFill>
                  <a:srgbClr val="C00000"/>
                </a:solidFill>
              </a:rPr>
              <a:t>” </a:t>
            </a:r>
            <a:r>
              <a:rPr lang="en-US" sz="2600" dirty="0" smtClean="0"/>
              <a:t>– aimed at improving the economy, fighting racial discrimination, &amp; exploring space</a:t>
            </a:r>
            <a:endParaRPr lang="en-US" sz="2600" dirty="0">
              <a:solidFill>
                <a:srgbClr val="0000FF"/>
              </a:solidFill>
            </a:endParaRPr>
          </a:p>
          <a:p>
            <a:r>
              <a:rPr lang="en-US" sz="2600" dirty="0">
                <a:solidFill>
                  <a:srgbClr val="C00000"/>
                </a:solidFill>
              </a:rPr>
              <a:t>Peace Corps </a:t>
            </a:r>
            <a:r>
              <a:rPr lang="en-US" sz="2600" dirty="0"/>
              <a:t>established in </a:t>
            </a:r>
            <a:r>
              <a:rPr lang="en-US" sz="2600" dirty="0" smtClean="0"/>
              <a:t>1961- sends volunteers to provide technical, educational, &amp; medical services in developing countries </a:t>
            </a:r>
            <a:endParaRPr lang="en-US" sz="2600" dirty="0"/>
          </a:p>
          <a:p>
            <a:r>
              <a:rPr lang="en-US" sz="2600" dirty="0" smtClean="0"/>
              <a:t>Pushed for </a:t>
            </a:r>
            <a:r>
              <a:rPr lang="en-US" sz="2600" dirty="0">
                <a:solidFill>
                  <a:srgbClr val="C00000"/>
                </a:solidFill>
              </a:rPr>
              <a:t>Civil Rights Act of 1964</a:t>
            </a:r>
          </a:p>
          <a:p>
            <a:r>
              <a:rPr lang="en-US" sz="2600" dirty="0">
                <a:solidFill>
                  <a:srgbClr val="C00000"/>
                </a:solidFill>
              </a:rPr>
              <a:t>Space Race </a:t>
            </a:r>
            <a:r>
              <a:rPr lang="en-US" sz="2600" dirty="0"/>
              <a:t>– called </a:t>
            </a:r>
            <a:r>
              <a:rPr lang="en-US" sz="2600" dirty="0" smtClean="0"/>
              <a:t>for </a:t>
            </a:r>
            <a:r>
              <a:rPr lang="en-US" sz="2600" dirty="0"/>
              <a:t>man on the moon by end of decade</a:t>
            </a:r>
          </a:p>
          <a:p>
            <a:r>
              <a:rPr lang="en-US" sz="2600" dirty="0"/>
              <a:t>Assassinated in 1963 by Lee Harvey Oswald – </a:t>
            </a:r>
            <a:r>
              <a:rPr lang="en-US" sz="2600" dirty="0">
                <a:solidFill>
                  <a:srgbClr val="C00000"/>
                </a:solidFill>
              </a:rPr>
              <a:t>Warren Commission </a:t>
            </a:r>
            <a:r>
              <a:rPr lang="en-US" sz="2600" dirty="0"/>
              <a:t>determined there was no </a:t>
            </a:r>
            <a:r>
              <a:rPr lang="en-US" sz="2600" dirty="0" smtClean="0"/>
              <a:t>conspiracy; VP Lyndon Johnson becomes President </a:t>
            </a:r>
            <a:endParaRPr lang="en-US" sz="26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Kennedy’s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gitaljournalist.org/issue0309/images/life/joh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467600" cy="625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Bay of Pigs </a:t>
            </a:r>
            <a:r>
              <a:rPr lang="en-US" dirty="0"/>
              <a:t>invasion </a:t>
            </a:r>
            <a:r>
              <a:rPr lang="en-US" dirty="0" smtClean="0"/>
              <a:t> (</a:t>
            </a:r>
            <a:r>
              <a:rPr lang="en-US" dirty="0"/>
              <a:t>Apr ’61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Cuban Missile Crisis  </a:t>
            </a:r>
            <a:r>
              <a:rPr lang="en-US" dirty="0"/>
              <a:t>(Oct ’62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Increased # of American advisors in </a:t>
            </a:r>
            <a:r>
              <a:rPr lang="en-US" dirty="0" smtClean="0"/>
              <a:t>S. </a:t>
            </a:r>
            <a:r>
              <a:rPr lang="en-US" dirty="0"/>
              <a:t>Vietnam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Berlin Crisis / Berlin Wall </a:t>
            </a:r>
            <a:r>
              <a:rPr lang="en-US" dirty="0"/>
              <a:t>construction </a:t>
            </a:r>
            <a:r>
              <a:rPr lang="en-US" dirty="0" smtClean="0"/>
              <a:t> (</a:t>
            </a:r>
            <a:r>
              <a:rPr lang="en-US" dirty="0"/>
              <a:t>’63)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Kennedy’s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9928"/>
            <a:ext cx="8458200" cy="46908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L. Johnson (D) v. Goldwater (R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did not seek </a:t>
            </a:r>
          </a:p>
          <a:p>
            <a:pPr>
              <a:buNone/>
            </a:pPr>
            <a:r>
              <a:rPr lang="en-US" dirty="0" smtClean="0"/>
              <a:t>	reelection</a:t>
            </a:r>
            <a:r>
              <a:rPr lang="en-US" dirty="0"/>
              <a:t> </a:t>
            </a:r>
            <a:r>
              <a:rPr lang="en-US" dirty="0" smtClean="0"/>
              <a:t>in </a:t>
            </a:r>
          </a:p>
          <a:p>
            <a:pPr>
              <a:buNone/>
            </a:pPr>
            <a:r>
              <a:rPr lang="en-US" dirty="0" smtClean="0"/>
              <a:t>  ‘68 due to </a:t>
            </a:r>
          </a:p>
          <a:p>
            <a:pPr>
              <a:buNone/>
            </a:pPr>
            <a:r>
              <a:rPr lang="en-US" dirty="0" smtClean="0"/>
              <a:t>  divisions</a:t>
            </a:r>
            <a:r>
              <a:rPr lang="en-US" dirty="0"/>
              <a:t> </a:t>
            </a:r>
            <a:r>
              <a:rPr lang="en-US" dirty="0" smtClean="0"/>
              <a:t>over </a:t>
            </a:r>
          </a:p>
          <a:p>
            <a:pPr>
              <a:buNone/>
            </a:pPr>
            <a:r>
              <a:rPr lang="en-US" dirty="0" smtClean="0"/>
              <a:t>  Vietnam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Goldwater marks </a:t>
            </a:r>
          </a:p>
          <a:p>
            <a:pPr>
              <a:buNone/>
            </a:pPr>
            <a:r>
              <a:rPr lang="en-US" dirty="0" smtClean="0"/>
              <a:t>  rise of the </a:t>
            </a:r>
          </a:p>
          <a:p>
            <a:pPr>
              <a:buNone/>
            </a:pPr>
            <a:r>
              <a:rPr lang="en-US" dirty="0" smtClean="0"/>
              <a:t>  Conservative </a:t>
            </a:r>
          </a:p>
          <a:p>
            <a:pPr>
              <a:buNone/>
            </a:pPr>
            <a:r>
              <a:rPr lang="en-US" dirty="0" smtClean="0"/>
              <a:t>  movement </a:t>
            </a:r>
            <a:endParaRPr lang="en-US" dirty="0"/>
          </a:p>
          <a:p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/>
              <a:t>Election of 1964</a:t>
            </a:r>
          </a:p>
        </p:txBody>
      </p:sp>
      <p:pic>
        <p:nvPicPr>
          <p:cNvPr id="27653" name="Picture 5" descr="T04524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46211"/>
            <a:ext cx="4419600" cy="3478389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85800" y="1524000"/>
            <a:ext cx="2514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www.americaslibrary.gov/assets/aa/king/aa_king_selma_2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1676400" cy="2449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“</a:t>
            </a:r>
            <a:r>
              <a:rPr lang="en-US" sz="2600" dirty="0">
                <a:solidFill>
                  <a:srgbClr val="C00000"/>
                </a:solidFill>
              </a:rPr>
              <a:t>Great Society” </a:t>
            </a:r>
            <a:r>
              <a:rPr lang="en-US" sz="2600" dirty="0"/>
              <a:t>– </a:t>
            </a:r>
            <a:r>
              <a:rPr lang="en-US" sz="2600" dirty="0" smtClean="0"/>
              <a:t>focused on health care, education, environment, discrimination, &amp; poverty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C00000"/>
                </a:solidFill>
              </a:rPr>
              <a:t>Medicare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smtClean="0"/>
              <a:t>(hospital insurance for people over 65) 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rgbClr val="C00000"/>
                </a:solidFill>
              </a:rPr>
              <a:t>Medicaid</a:t>
            </a:r>
            <a:r>
              <a:rPr lang="en-US" sz="2600" dirty="0"/>
              <a:t> </a:t>
            </a:r>
            <a:r>
              <a:rPr lang="en-US" sz="2600" dirty="0" smtClean="0"/>
              <a:t>(low-cost health insurance for poor) 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</a:rPr>
              <a:t>“</a:t>
            </a:r>
            <a:r>
              <a:rPr lang="en-US" sz="2600" dirty="0">
                <a:solidFill>
                  <a:srgbClr val="C00000"/>
                </a:solidFill>
              </a:rPr>
              <a:t>War on Poverty” </a:t>
            </a:r>
            <a:r>
              <a:rPr lang="en-US" sz="2600" dirty="0" smtClean="0"/>
              <a:t>declared – aimed at aiding  country’s poor (education, job training, proper health care, &amp; nutrition) 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Civil </a:t>
            </a:r>
            <a:r>
              <a:rPr lang="en-US" sz="2600" dirty="0">
                <a:solidFill>
                  <a:srgbClr val="C00000"/>
                </a:solidFill>
              </a:rPr>
              <a:t>Rights Act of 1964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C00000"/>
                </a:solidFill>
              </a:rPr>
              <a:t>Voting Rights Act of 1965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Johnson’s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Vietnam!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Tonkin Gulf Resolution </a:t>
            </a:r>
            <a:r>
              <a:rPr lang="en-US" dirty="0"/>
              <a:t>(’64)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ground (combat) troops sent in ‘65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C00000"/>
                </a:solidFill>
              </a:rPr>
              <a:t>Tet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Offensive </a:t>
            </a:r>
            <a:r>
              <a:rPr lang="en-US" dirty="0"/>
              <a:t>(’68) – public opinion began to turn against war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Johnson’s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4724400" cy="4525963"/>
          </a:xfrm>
        </p:spPr>
        <p:txBody>
          <a:bodyPr/>
          <a:lstStyle/>
          <a:p>
            <a:r>
              <a:rPr lang="en-US" dirty="0"/>
              <a:t>1968  Nixon (R)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v</a:t>
            </a:r>
            <a:r>
              <a:rPr lang="en-US" dirty="0"/>
              <a:t>. Humphrey (D)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</a:t>
            </a:r>
            <a:r>
              <a:rPr lang="en-US" dirty="0" smtClean="0"/>
              <a:t>v</a:t>
            </a:r>
            <a:r>
              <a:rPr lang="en-US" dirty="0"/>
              <a:t>. Wallace (Am </a:t>
            </a:r>
            <a:r>
              <a:rPr lang="en-US" dirty="0" err="1"/>
              <a:t>Indep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smtClean="0"/>
              <a:t>1972  </a:t>
            </a:r>
            <a:r>
              <a:rPr lang="en-US" dirty="0"/>
              <a:t>Nixon (R) v. McGovern (D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smtClean="0"/>
              <a:t>Watergate break-in </a:t>
            </a:r>
            <a:r>
              <a:rPr lang="en-US" dirty="0"/>
              <a:t>occurred during reelection campaign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Elections of 1968 &amp; ‘72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1219200"/>
            <a:ext cx="2133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3048000"/>
            <a:ext cx="19812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www.thefamouspeople.com/profiles/images/richard-nix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200400" cy="2667000"/>
          </a:xfrm>
          <a:prstGeom prst="rect">
            <a:avLst/>
          </a:prstGeom>
          <a:noFill/>
        </p:spPr>
      </p:pic>
      <p:pic>
        <p:nvPicPr>
          <p:cNvPr id="19460" name="Picture 4" descr="http://images.businessweek.com/ss/07/04/0426_dow/image/4_richard-nix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20152"/>
            <a:ext cx="3762375" cy="2542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8307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EPA</a:t>
            </a:r>
            <a:r>
              <a:rPr lang="en-US" dirty="0" smtClean="0"/>
              <a:t> created (‘70)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No significant Civil Rights legislation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Anti-war (Vietnam) protests: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college campuses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Kent State </a:t>
            </a:r>
            <a:r>
              <a:rPr lang="en-US" dirty="0" smtClean="0"/>
              <a:t>– student protesters threw rocks &amp; bottles at National Guard, fired into protesters killing 4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26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Amendment </a:t>
            </a:r>
            <a:r>
              <a:rPr lang="en-US" dirty="0"/>
              <a:t>– 18 yr old vote (’71)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Watergate Scandal </a:t>
            </a:r>
            <a:r>
              <a:rPr lang="en-US" dirty="0" smtClean="0"/>
              <a:t>– attempted break-in of Dem. Party headquarters (Watergate complex) connected to Nixon; reelection committee tried to bug office &amp; record conversations of political opponents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Nixon resigned in 1974; Ford became President and pardoned </a:t>
            </a:r>
            <a:r>
              <a:rPr lang="en-US" dirty="0" smtClean="0"/>
              <a:t>Nixon (unpopular – lost election in ‘76)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Nixon’s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at Kent State</a:t>
            </a:r>
            <a:endParaRPr lang="en-US" dirty="0"/>
          </a:p>
        </p:txBody>
      </p:sp>
      <p:pic>
        <p:nvPicPr>
          <p:cNvPr id="70658" name="Picture 2" descr="http://www.virginiawestern.edu/faculty/vwhansd/HIS122/Images/KentState_de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95249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“</a:t>
            </a:r>
            <a:r>
              <a:rPr lang="en-US" sz="2600" dirty="0" err="1"/>
              <a:t>Vietnamization</a:t>
            </a:r>
            <a:r>
              <a:rPr lang="en-US" sz="2600" dirty="0"/>
              <a:t>”– turned responsibility for war over to </a:t>
            </a:r>
            <a:r>
              <a:rPr lang="en-US" sz="2600" dirty="0" smtClean="0"/>
              <a:t>South </a:t>
            </a:r>
            <a:r>
              <a:rPr lang="en-US" sz="2600" dirty="0"/>
              <a:t>Vietnamese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Paris </a:t>
            </a:r>
            <a:r>
              <a:rPr lang="en-US" sz="2600" dirty="0"/>
              <a:t>Peace </a:t>
            </a:r>
            <a:r>
              <a:rPr lang="en-US" sz="2600" dirty="0" smtClean="0"/>
              <a:t>Accords (‘73) – </a:t>
            </a:r>
            <a:r>
              <a:rPr lang="en-US" sz="2600" dirty="0"/>
              <a:t>withdrew American troops from Vietnam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solidFill>
                  <a:srgbClr val="C00000"/>
                </a:solidFill>
              </a:rPr>
              <a:t>Détente</a:t>
            </a:r>
            <a:r>
              <a:rPr lang="en-US" sz="2600" dirty="0"/>
              <a:t> w/ Soviet Union </a:t>
            </a:r>
            <a:r>
              <a:rPr lang="en-US" sz="2600" dirty="0" smtClean="0"/>
              <a:t>&amp; </a:t>
            </a:r>
            <a:r>
              <a:rPr lang="en-US" sz="2600" dirty="0"/>
              <a:t>China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Visited China (’72)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C00000"/>
                </a:solidFill>
              </a:rPr>
              <a:t>SALT I </a:t>
            </a:r>
            <a:r>
              <a:rPr lang="en-US" sz="2600" dirty="0"/>
              <a:t>Treaty w/ Soviets (’72) 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Nixon’s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029200" cy="51480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Truman</a:t>
            </a:r>
            <a:r>
              <a:rPr lang="en-US" dirty="0"/>
              <a:t> (D) v. </a:t>
            </a:r>
            <a:r>
              <a:rPr lang="en-US" b="1" dirty="0">
                <a:solidFill>
                  <a:srgbClr val="002060"/>
                </a:solidFill>
              </a:rPr>
              <a:t>Dewey </a:t>
            </a:r>
            <a:r>
              <a:rPr lang="en-US" dirty="0" smtClean="0"/>
              <a:t>(R) v</a:t>
            </a:r>
            <a:r>
              <a:rPr lang="en-US" dirty="0"/>
              <a:t>. </a:t>
            </a:r>
            <a:r>
              <a:rPr lang="en-US" b="1" dirty="0">
                <a:solidFill>
                  <a:srgbClr val="008000"/>
                </a:solidFill>
              </a:rPr>
              <a:t>Thurmond</a:t>
            </a:r>
            <a:r>
              <a:rPr lang="en-US" dirty="0"/>
              <a:t> (States’ Rights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Year: 1948</a:t>
            </a:r>
            <a:endParaRPr lang="en-US" dirty="0"/>
          </a:p>
        </p:txBody>
      </p:sp>
      <p:pic>
        <p:nvPicPr>
          <p:cNvPr id="6" name="Picture 5" descr="harry-truman-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590800" cy="2506524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09600" y="1219200"/>
            <a:ext cx="22860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5" descr="http://rmparchive.com/images/hosting/600Border/LC2299-600Bor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486275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Fair Deal</a:t>
            </a:r>
            <a:r>
              <a:rPr lang="en-US" dirty="0" smtClean="0">
                <a:solidFill>
                  <a:srgbClr val="C00000"/>
                </a:solidFill>
              </a:rPr>
              <a:t>” </a:t>
            </a:r>
            <a:r>
              <a:rPr lang="en-US" dirty="0" smtClean="0"/>
              <a:t>– program that would strengthen New Deal programs &amp; create new ones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Integration</a:t>
            </a:r>
            <a:r>
              <a:rPr lang="en-US" dirty="0" smtClean="0"/>
              <a:t> </a:t>
            </a:r>
            <a:r>
              <a:rPr lang="en-US" dirty="0"/>
              <a:t>of U.S. </a:t>
            </a:r>
            <a:r>
              <a:rPr lang="en-US" dirty="0" smtClean="0"/>
              <a:t>military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Truman’s Domestic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Decision to drop atomic bomb </a:t>
            </a:r>
            <a:r>
              <a:rPr lang="en-US" sz="2600" dirty="0" smtClean="0"/>
              <a:t>1945</a:t>
            </a:r>
          </a:p>
          <a:p>
            <a:pPr>
              <a:lnSpc>
                <a:spcPct val="90000"/>
              </a:lnSpc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Beginning of Cold War: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/>
              <a:t>   </a:t>
            </a:r>
            <a:r>
              <a:rPr lang="en-US" sz="2600" dirty="0">
                <a:solidFill>
                  <a:srgbClr val="C00000"/>
                </a:solidFill>
              </a:rPr>
              <a:t>Truman Doctrine (’47)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rgbClr val="C00000"/>
                </a:solidFill>
              </a:rPr>
              <a:t>    Marshall Plan  (’48)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rgbClr val="C00000"/>
                </a:solidFill>
              </a:rPr>
              <a:t>    Berlin Airlift  (’48-49)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rgbClr val="C00000"/>
                </a:solidFill>
              </a:rPr>
              <a:t>    Formation of NATO  (’49)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rgbClr val="C00000"/>
                </a:solidFill>
              </a:rPr>
              <a:t>    China became communist  (’49)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rgbClr val="C00000"/>
                </a:solidFill>
              </a:rPr>
              <a:t>    Korean War began (’50-53)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>
                <a:solidFill>
                  <a:srgbClr val="C00000"/>
                </a:solidFill>
              </a:rPr>
              <a:t>    “Red Scare” </a:t>
            </a:r>
            <a:r>
              <a:rPr lang="en-US" sz="2600" dirty="0" smtClean="0">
                <a:solidFill>
                  <a:srgbClr val="C00000"/>
                </a:solidFill>
              </a:rPr>
              <a:t>began 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Truman’s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57528"/>
            <a:ext cx="5715000" cy="4525963"/>
          </a:xfrm>
        </p:spPr>
        <p:txBody>
          <a:bodyPr/>
          <a:lstStyle/>
          <a:p>
            <a:r>
              <a:rPr lang="en-US" dirty="0"/>
              <a:t>1952:  Eisenhower (R) v.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Stevenson (D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1956:  Eisenhower (R) v.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Stevenson (D)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 of 1952 &amp; ‘56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1447800"/>
            <a:ext cx="27432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2819400"/>
            <a:ext cx="22860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http://www.americaslibrary.gov/assets/aa/eisenhower/aa_eisenhower_subj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46780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Interstate Highway Act </a:t>
            </a:r>
            <a:r>
              <a:rPr lang="en-US" dirty="0" smtClean="0"/>
              <a:t>– authorized  spending $32 billion to build 41,000 mi. of highway</a:t>
            </a:r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C00000"/>
                </a:solidFill>
              </a:rPr>
              <a:t>Brown </a:t>
            </a:r>
            <a:r>
              <a:rPr lang="en-US" i="1" dirty="0">
                <a:solidFill>
                  <a:srgbClr val="C00000"/>
                </a:solidFill>
              </a:rPr>
              <a:t>v. </a:t>
            </a:r>
            <a:r>
              <a:rPr lang="en-US" i="1" dirty="0" smtClean="0">
                <a:solidFill>
                  <a:srgbClr val="C00000"/>
                </a:solidFill>
              </a:rPr>
              <a:t>Board </a:t>
            </a:r>
            <a:r>
              <a:rPr lang="en-US" i="1" dirty="0">
                <a:solidFill>
                  <a:srgbClr val="C00000"/>
                </a:solidFill>
              </a:rPr>
              <a:t>of </a:t>
            </a:r>
            <a:r>
              <a:rPr lang="en-US" i="1" dirty="0" smtClean="0">
                <a:solidFill>
                  <a:srgbClr val="C00000"/>
                </a:solidFill>
              </a:rPr>
              <a:t>Ed.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decision  (’54)</a:t>
            </a:r>
          </a:p>
          <a:p>
            <a:r>
              <a:rPr lang="en-US" dirty="0">
                <a:solidFill>
                  <a:srgbClr val="C00000"/>
                </a:solidFill>
              </a:rPr>
              <a:t>Little Rock, </a:t>
            </a:r>
            <a:r>
              <a:rPr lang="en-US" dirty="0" smtClean="0">
                <a:solidFill>
                  <a:srgbClr val="C00000"/>
                </a:solidFill>
              </a:rPr>
              <a:t>Arkansas </a:t>
            </a:r>
            <a:r>
              <a:rPr lang="en-US" dirty="0"/>
              <a:t>desegregation  (’57)</a:t>
            </a:r>
          </a:p>
          <a:p>
            <a:r>
              <a:rPr lang="en-US" dirty="0"/>
              <a:t>Red Scare / </a:t>
            </a:r>
            <a:r>
              <a:rPr lang="en-US" dirty="0" smtClean="0">
                <a:solidFill>
                  <a:srgbClr val="C00000"/>
                </a:solidFill>
              </a:rPr>
              <a:t>McCarthyism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Alaska &amp; Hawaii statehood  (’59)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Eisenhower’s </a:t>
            </a:r>
            <a:r>
              <a:rPr lang="en-US" dirty="0" smtClean="0"/>
              <a:t>Domestic </a:t>
            </a:r>
            <a:r>
              <a:rPr lang="en-US" dirty="0"/>
              <a:t>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Interstate Highway Act</a:t>
            </a:r>
            <a:endParaRPr lang="en-US" dirty="0"/>
          </a:p>
        </p:txBody>
      </p:sp>
      <p:pic>
        <p:nvPicPr>
          <p:cNvPr id="73730" name="Picture 2" descr="http://www.dot.state.il.us/il50/images/photos/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10400" cy="5415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Korean War ended </a:t>
            </a:r>
            <a:r>
              <a:rPr lang="en-US" dirty="0"/>
              <a:t>w/ armistice (’53)</a:t>
            </a:r>
          </a:p>
          <a:p>
            <a:r>
              <a:rPr lang="en-US" dirty="0" smtClean="0"/>
              <a:t>U.S</a:t>
            </a:r>
            <a:r>
              <a:rPr lang="en-US" dirty="0"/>
              <a:t>. </a:t>
            </a:r>
            <a:r>
              <a:rPr lang="en-US" dirty="0" smtClean="0"/>
              <a:t>“advisors</a:t>
            </a:r>
            <a:r>
              <a:rPr lang="en-US" dirty="0"/>
              <a:t>” sent to </a:t>
            </a:r>
            <a:r>
              <a:rPr lang="en-US" dirty="0" smtClean="0"/>
              <a:t>Vietnam (‘54)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Sputnik</a:t>
            </a:r>
            <a:r>
              <a:rPr lang="en-US" dirty="0" smtClean="0"/>
              <a:t> </a:t>
            </a:r>
            <a:r>
              <a:rPr lang="en-US" dirty="0"/>
              <a:t>launched by Soviets  (’57)</a:t>
            </a:r>
          </a:p>
          <a:p>
            <a:r>
              <a:rPr lang="en-US" dirty="0"/>
              <a:t>Castro overthrew Batista in Cuba (’59)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Eisenhower’s Foreign </a:t>
            </a:r>
            <a:r>
              <a:rPr lang="en-US" dirty="0" smtClean="0"/>
              <a:t>Highlights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1328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Kennedy (D) v. Nixon (R)</a:t>
            </a:r>
          </a:p>
          <a:p>
            <a:endParaRPr lang="en-US" dirty="0" smtClean="0"/>
          </a:p>
          <a:p>
            <a:r>
              <a:rPr lang="en-US" dirty="0" smtClean="0"/>
              <a:t>his </a:t>
            </a:r>
            <a:r>
              <a:rPr lang="en-US" dirty="0"/>
              <a:t>Catholicism worked against him</a:t>
            </a:r>
          </a:p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televised Presidential debates – benefited Kennedy &amp; probably swayed election in his favor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Election of 1960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1371600"/>
            <a:ext cx="22860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http://i2.cdn.turner.com/cnn/2010/images/04/15/nixon.kennedy.file.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965230" cy="2590800"/>
          </a:xfrm>
          <a:prstGeom prst="rect">
            <a:avLst/>
          </a:prstGeom>
          <a:noFill/>
        </p:spPr>
      </p:pic>
      <p:pic>
        <p:nvPicPr>
          <p:cNvPr id="29700" name="Picture 4" descr="http://rmparchive.com/images/hosting/600Border/NA447-600Bor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92880"/>
            <a:ext cx="3200400" cy="25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6414</TotalTime>
  <Words>703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iRespondGraphMaster</vt:lpstr>
      <vt:lpstr>Concourse</vt:lpstr>
      <vt:lpstr>iRespondQuestionMaster</vt:lpstr>
      <vt:lpstr>Post-WWII American Presidents </vt:lpstr>
      <vt:lpstr>Election Year: 1948</vt:lpstr>
      <vt:lpstr>Truman’s Domestic Highlights</vt:lpstr>
      <vt:lpstr>Truman’s Foreign Highlights</vt:lpstr>
      <vt:lpstr>Elections of 1952 &amp; ‘56</vt:lpstr>
      <vt:lpstr>Eisenhower’s Domestic Highlights</vt:lpstr>
      <vt:lpstr>Interstate Highway Act</vt:lpstr>
      <vt:lpstr>Eisenhower’s Foreign Highlights</vt:lpstr>
      <vt:lpstr>Election of 1960</vt:lpstr>
      <vt:lpstr>Kennedy’s Domestic Highlights</vt:lpstr>
      <vt:lpstr>PowerPoint Presentation</vt:lpstr>
      <vt:lpstr>Kennedy’s Foreign Highlights</vt:lpstr>
      <vt:lpstr>Election of 1964</vt:lpstr>
      <vt:lpstr>Johnson’s Domestic Highlights</vt:lpstr>
      <vt:lpstr>Johnson’s Foreign Highlights</vt:lpstr>
      <vt:lpstr>Elections of 1968 &amp; ‘72</vt:lpstr>
      <vt:lpstr>Nixon’s Domestic Highlights</vt:lpstr>
      <vt:lpstr>Violence at Kent State</vt:lpstr>
      <vt:lpstr>Nixon’s Foreign Highlights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WW II Presidents</dc:title>
  <dc:creator>Cobb County School District</dc:creator>
  <cp:lastModifiedBy>Emily Hogarth</cp:lastModifiedBy>
  <cp:revision>214</cp:revision>
  <cp:lastPrinted>2015-11-16T21:56:05Z</cp:lastPrinted>
  <dcterms:created xsi:type="dcterms:W3CDTF">2007-05-17T20:03:06Z</dcterms:created>
  <dcterms:modified xsi:type="dcterms:W3CDTF">2016-04-28T22:01:51Z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