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57" r:id="rId3"/>
    <p:sldId id="347" r:id="rId4"/>
    <p:sldId id="348" r:id="rId5"/>
    <p:sldId id="350" r:id="rId6"/>
    <p:sldId id="349" r:id="rId7"/>
    <p:sldId id="351" r:id="rId8"/>
    <p:sldId id="259" r:id="rId9"/>
    <p:sldId id="275" r:id="rId10"/>
    <p:sldId id="258" r:id="rId11"/>
    <p:sldId id="276" r:id="rId12"/>
    <p:sldId id="277" r:id="rId13"/>
    <p:sldId id="344" r:id="rId14"/>
    <p:sldId id="278" r:id="rId15"/>
    <p:sldId id="260" r:id="rId16"/>
    <p:sldId id="261" r:id="rId17"/>
    <p:sldId id="262" r:id="rId18"/>
    <p:sldId id="263" r:id="rId19"/>
    <p:sldId id="264" r:id="rId20"/>
    <p:sldId id="265" r:id="rId21"/>
    <p:sldId id="266" r:id="rId22"/>
    <p:sldId id="353" r:id="rId23"/>
    <p:sldId id="359" r:id="rId24"/>
    <p:sldId id="267" r:id="rId25"/>
    <p:sldId id="284" r:id="rId26"/>
    <p:sldId id="279" r:id="rId27"/>
    <p:sldId id="282" r:id="rId28"/>
    <p:sldId id="268" r:id="rId29"/>
    <p:sldId id="283" r:id="rId30"/>
    <p:sldId id="356" r:id="rId31"/>
    <p:sldId id="357" r:id="rId32"/>
    <p:sldId id="358" r:id="rId33"/>
    <p:sldId id="280" r:id="rId34"/>
    <p:sldId id="281" r:id="rId35"/>
    <p:sldId id="269" r:id="rId36"/>
    <p:sldId id="285" r:id="rId37"/>
    <p:sldId id="286" r:id="rId38"/>
    <p:sldId id="287" r:id="rId39"/>
    <p:sldId id="288" r:id="rId40"/>
    <p:sldId id="289" r:id="rId41"/>
    <p:sldId id="270" r:id="rId42"/>
    <p:sldId id="292" r:id="rId43"/>
    <p:sldId id="360" r:id="rId44"/>
    <p:sldId id="362" r:id="rId45"/>
    <p:sldId id="361" r:id="rId46"/>
    <p:sldId id="364" r:id="rId47"/>
    <p:sldId id="365" r:id="rId48"/>
    <p:sldId id="363" r:id="rId49"/>
    <p:sldId id="293" r:id="rId50"/>
    <p:sldId id="366" r:id="rId51"/>
    <p:sldId id="367" r:id="rId52"/>
    <p:sldId id="369" r:id="rId53"/>
    <p:sldId id="291" r:id="rId54"/>
    <p:sldId id="368" r:id="rId55"/>
    <p:sldId id="294" r:id="rId56"/>
    <p:sldId id="370" r:id="rId57"/>
    <p:sldId id="295" r:id="rId58"/>
    <p:sldId id="296" r:id="rId59"/>
    <p:sldId id="297" r:id="rId60"/>
    <p:sldId id="298" r:id="rId61"/>
    <p:sldId id="29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B8AED-3742-447C-A8C9-84A941F1B972}" type="datetimeFigureOut">
              <a:rPr lang="en-US" smtClean="0"/>
              <a:pPr/>
              <a:t>11/20/2019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B26937-1EE6-4806-966B-95B23A65393D}" type="slidenum">
              <a:rPr lang="en-US" smtClean="0"/>
              <a:pPr/>
              <a:t>‹#›</a:t>
            </a:fld>
            <a:endParaRPr lang="en-US"/>
          </a:p>
        </p:txBody>
      </p:sp>
    </p:spTree>
    <p:extLst>
      <p:ext uri="{BB962C8B-B14F-4D97-AF65-F5344CB8AC3E}">
        <p14:creationId xmlns:p14="http://schemas.microsoft.com/office/powerpoint/2010/main" val="305530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ritannica.com/place/Equator"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britannica.com/place/Greenland" TargetMode="External"/><Relationship Id="rId4" Type="http://schemas.openxmlformats.org/officeDocument/2006/relationships/hyperlink" Target="http://www.britannica.com/technology/navigation-char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Gall-Peters projection:</a:t>
            </a:r>
            <a:r>
              <a:rPr lang="en-US" baseline="0" dirty="0"/>
              <a:t> focus is on Africa in an attempt to balance projection errors.</a:t>
            </a:r>
            <a:endParaRPr lang="en-US" dirty="0"/>
          </a:p>
        </p:txBody>
      </p:sp>
      <p:sp>
        <p:nvSpPr>
          <p:cNvPr id="4" name="Slide Number Placeholder 3"/>
          <p:cNvSpPr>
            <a:spLocks noGrp="1"/>
          </p:cNvSpPr>
          <p:nvPr>
            <p:ph type="sldNum" sz="quarter" idx="10"/>
          </p:nvPr>
        </p:nvSpPr>
        <p:spPr/>
        <p:txBody>
          <a:bodyPr/>
          <a:lstStyle/>
          <a:p>
            <a:fld id="{1BB26937-1EE6-4806-966B-95B23A65393D}" type="slidenum">
              <a:rPr lang="en-US" smtClean="0"/>
              <a:pPr/>
              <a:t>10</a:t>
            </a:fld>
            <a:endParaRPr lang="en-US"/>
          </a:p>
        </p:txBody>
      </p:sp>
    </p:spTree>
    <p:extLst>
      <p:ext uri="{BB962C8B-B14F-4D97-AF65-F5344CB8AC3E}">
        <p14:creationId xmlns:p14="http://schemas.microsoft.com/office/powerpoint/2010/main" val="3957823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66780-7788-4DF7-BD0E-C7AB14E8B2CD}" type="slidenum">
              <a:rPr lang="en-US" smtClean="0"/>
              <a:pPr/>
              <a:t>32</a:t>
            </a:fld>
            <a:endParaRPr lang="en-US"/>
          </a:p>
        </p:txBody>
      </p:sp>
    </p:spTree>
    <p:extLst>
      <p:ext uri="{BB962C8B-B14F-4D97-AF65-F5344CB8AC3E}">
        <p14:creationId xmlns:p14="http://schemas.microsoft.com/office/powerpoint/2010/main" val="348660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43: (C) Nigeria is a country experiencing rapid population growth and has a high percentage of young people approaching or at child-bearing age. The population pyramid with</a:t>
            </a:r>
            <a:r>
              <a:rPr lang="en-US" baseline="0" dirty="0"/>
              <a:t> </a:t>
            </a:r>
            <a:r>
              <a:rPr lang="en-US" dirty="0"/>
              <a:t>a wide base reflects the high percentage of young people. Japan, Germany, and Russia</a:t>
            </a:r>
            <a:r>
              <a:rPr lang="en-US" baseline="0" dirty="0"/>
              <a:t> </a:t>
            </a:r>
            <a:r>
              <a:rPr lang="en-US" dirty="0"/>
              <a:t>are all experiencing zero population growth, which would result in a narrow base on the</a:t>
            </a:r>
            <a:r>
              <a:rPr lang="en-US" baseline="0" dirty="0"/>
              <a:t> </a:t>
            </a:r>
            <a:r>
              <a:rPr lang="en-US" dirty="0"/>
              <a:t>population pyramid. The</a:t>
            </a:r>
            <a:r>
              <a:rPr lang="en-US" baseline="0" dirty="0"/>
              <a:t> </a:t>
            </a:r>
            <a:r>
              <a:rPr lang="en-US" dirty="0"/>
              <a:t>United States is experiencing slow population growth resulting</a:t>
            </a:r>
            <a:r>
              <a:rPr lang="en-US" baseline="0" dirty="0"/>
              <a:t> </a:t>
            </a:r>
            <a:r>
              <a:rPr lang="en-US" dirty="0"/>
              <a:t>in a slightly larger base that remains relatively constant throughout the ages until slightly</a:t>
            </a:r>
            <a:r>
              <a:rPr lang="en-US" baseline="0" dirty="0"/>
              <a:t> </a:t>
            </a:r>
            <a:r>
              <a:rPr lang="en-US" dirty="0"/>
              <a:t>decreasing at the top of the pyramid.</a:t>
            </a:r>
          </a:p>
          <a:p>
            <a:r>
              <a:rPr lang="en-US" dirty="0"/>
              <a:t>44:(C) According to the four stages of the demographic transition model, as countries</a:t>
            </a:r>
            <a:r>
              <a:rPr lang="en-US" baseline="0" dirty="0"/>
              <a:t> </a:t>
            </a:r>
            <a:r>
              <a:rPr lang="en-US" dirty="0"/>
              <a:t>industrialize, birth and death rates decrease over time due to increased access to health care,</a:t>
            </a:r>
            <a:r>
              <a:rPr lang="en-US" baseline="0" dirty="0"/>
              <a:t> </a:t>
            </a:r>
            <a:r>
              <a:rPr lang="en-US" dirty="0"/>
              <a:t>education (particularly among women), and other social changes.</a:t>
            </a:r>
          </a:p>
        </p:txBody>
      </p:sp>
      <p:sp>
        <p:nvSpPr>
          <p:cNvPr id="4" name="Slide Number Placeholder 3"/>
          <p:cNvSpPr>
            <a:spLocks noGrp="1"/>
          </p:cNvSpPr>
          <p:nvPr>
            <p:ph type="sldNum" sz="quarter" idx="10"/>
          </p:nvPr>
        </p:nvSpPr>
        <p:spPr/>
        <p:txBody>
          <a:bodyPr/>
          <a:lstStyle/>
          <a:p>
            <a:fld id="{1BB26937-1EE6-4806-966B-95B23A65393D}" type="slidenum">
              <a:rPr lang="en-US" smtClean="0"/>
              <a:pPr/>
              <a:t>35</a:t>
            </a:fld>
            <a:endParaRPr lang="en-US"/>
          </a:p>
        </p:txBody>
      </p:sp>
    </p:spTree>
    <p:extLst>
      <p:ext uri="{BB962C8B-B14F-4D97-AF65-F5344CB8AC3E}">
        <p14:creationId xmlns:p14="http://schemas.microsoft.com/office/powerpoint/2010/main" val="201185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46. (B) Stage four of the demographic transition model experiences low birth rates since</a:t>
            </a:r>
            <a:r>
              <a:rPr lang="en-US" baseline="0" dirty="0"/>
              <a:t> </a:t>
            </a:r>
            <a:r>
              <a:rPr lang="en-US" dirty="0"/>
              <a:t>women are being educated and economies are not dependent on child labor. Subsistence</a:t>
            </a:r>
            <a:r>
              <a:rPr lang="en-US" baseline="0" dirty="0"/>
              <a:t> </a:t>
            </a:r>
            <a:r>
              <a:rPr lang="en-US" dirty="0"/>
              <a:t>agriculture requires children to work family farms and therefore would actually encourage</a:t>
            </a:r>
            <a:r>
              <a:rPr lang="en-US" baseline="0" dirty="0"/>
              <a:t> </a:t>
            </a:r>
            <a:r>
              <a:rPr lang="en-US" dirty="0"/>
              <a:t>high birth rates. Increased sanitation and availability of health care would have greater</a:t>
            </a:r>
            <a:r>
              <a:rPr lang="en-US" baseline="0" dirty="0"/>
              <a:t> </a:t>
            </a:r>
            <a:r>
              <a:rPr lang="en-US" dirty="0"/>
              <a:t>impacts on death rates than birth rates.</a:t>
            </a:r>
          </a:p>
          <a:p>
            <a:r>
              <a:rPr lang="en-US" dirty="0"/>
              <a:t>47. (D) Moral restraint is the only example of a preventive check. Disease, war, famine,</a:t>
            </a:r>
            <a:r>
              <a:rPr lang="en-US" baseline="0" dirty="0"/>
              <a:t> </a:t>
            </a:r>
            <a:r>
              <a:rPr lang="en-US" dirty="0"/>
              <a:t>and disasters are examples of positive checks. In general, preventive</a:t>
            </a:r>
            <a:r>
              <a:rPr lang="en-US" baseline="0" dirty="0"/>
              <a:t> </a:t>
            </a:r>
            <a:r>
              <a:rPr lang="en-US" dirty="0"/>
              <a:t>birth rates, while positive checks result in higher death rates.</a:t>
            </a:r>
          </a:p>
          <a:p>
            <a:endParaRPr lang="en-US" dirty="0"/>
          </a:p>
        </p:txBody>
      </p:sp>
      <p:sp>
        <p:nvSpPr>
          <p:cNvPr id="4" name="Slide Number Placeholder 3"/>
          <p:cNvSpPr>
            <a:spLocks noGrp="1"/>
          </p:cNvSpPr>
          <p:nvPr>
            <p:ph type="sldNum" sz="quarter" idx="10"/>
          </p:nvPr>
        </p:nvSpPr>
        <p:spPr/>
        <p:txBody>
          <a:bodyPr/>
          <a:lstStyle/>
          <a:p>
            <a:fld id="{1BB26937-1EE6-4806-966B-95B23A65393D}" type="slidenum">
              <a:rPr lang="en-US" smtClean="0"/>
              <a:pPr/>
              <a:t>36</a:t>
            </a:fld>
            <a:endParaRPr lang="en-US"/>
          </a:p>
        </p:txBody>
      </p:sp>
    </p:spTree>
    <p:extLst>
      <p:ext uri="{BB962C8B-B14F-4D97-AF65-F5344CB8AC3E}">
        <p14:creationId xmlns:p14="http://schemas.microsoft.com/office/powerpoint/2010/main" val="3422399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51. (B) A low unemployment rate is not a result of overpopulation, while insufficient housing, overcrowding, deforestation, and lack of resources are all consequences.</a:t>
            </a:r>
          </a:p>
          <a:p>
            <a:r>
              <a:rPr lang="en-US" dirty="0"/>
              <a:t>57. (D) Developed countries such as the United States, Australia, and France have a lower</a:t>
            </a:r>
            <a:r>
              <a:rPr lang="en-US" baseline="0" dirty="0"/>
              <a:t> </a:t>
            </a:r>
            <a:r>
              <a:rPr lang="en-US" dirty="0"/>
              <a:t>rate of natural increase than undeveloped countries such as Honduras, Bangladesh, and</a:t>
            </a:r>
            <a:r>
              <a:rPr lang="en-US" baseline="0" dirty="0"/>
              <a:t> </a:t>
            </a:r>
            <a:r>
              <a:rPr lang="en-US" dirty="0"/>
              <a:t>Chad. Rate of natural increase is the crude birth rate minus the crude death rate of a population. Undeveloped countries have higher crude birth rates, crude death rates, and fertility</a:t>
            </a:r>
            <a:r>
              <a:rPr lang="en-US" baseline="0" dirty="0"/>
              <a:t> </a:t>
            </a:r>
            <a:r>
              <a:rPr lang="en-US" dirty="0"/>
              <a:t>rates than developed countries.</a:t>
            </a:r>
          </a:p>
          <a:p>
            <a:endParaRPr lang="en-US" dirty="0"/>
          </a:p>
        </p:txBody>
      </p:sp>
      <p:sp>
        <p:nvSpPr>
          <p:cNvPr id="4" name="Slide Number Placeholder 3"/>
          <p:cNvSpPr>
            <a:spLocks noGrp="1"/>
          </p:cNvSpPr>
          <p:nvPr>
            <p:ph type="sldNum" sz="quarter" idx="10"/>
          </p:nvPr>
        </p:nvSpPr>
        <p:spPr/>
        <p:txBody>
          <a:bodyPr/>
          <a:lstStyle/>
          <a:p>
            <a:fld id="{1BB26937-1EE6-4806-966B-95B23A65393D}" type="slidenum">
              <a:rPr lang="en-US" smtClean="0"/>
              <a:pPr/>
              <a:t>37</a:t>
            </a:fld>
            <a:endParaRPr lang="en-US"/>
          </a:p>
        </p:txBody>
      </p:sp>
    </p:spTree>
    <p:extLst>
      <p:ext uri="{BB962C8B-B14F-4D97-AF65-F5344CB8AC3E}">
        <p14:creationId xmlns:p14="http://schemas.microsoft.com/office/powerpoint/2010/main" val="149019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63. (A) A push factor is any circumstance or event that would make someone want to leave</a:t>
            </a:r>
            <a:r>
              <a:rPr lang="en-US" baseline="0" dirty="0"/>
              <a:t> </a:t>
            </a:r>
            <a:r>
              <a:rPr lang="en-US" dirty="0"/>
              <a:t>his or her home country and migrate elsewhere. Examples include war, famine, disasters,</a:t>
            </a:r>
            <a:r>
              <a:rPr lang="en-US" baseline="0" dirty="0"/>
              <a:t> </a:t>
            </a:r>
            <a:r>
              <a:rPr lang="en-US" dirty="0"/>
              <a:t>and lack of jobs. Pull factors are the reasons immigrants want to settle in a new country,</a:t>
            </a:r>
            <a:r>
              <a:rPr lang="en-US" baseline="0" dirty="0"/>
              <a:t> </a:t>
            </a:r>
            <a:r>
              <a:rPr lang="en-US" dirty="0"/>
              <a:t>such as religious freedom or job opportunity.</a:t>
            </a:r>
          </a:p>
          <a:p>
            <a:r>
              <a:rPr lang="en-US" dirty="0"/>
              <a:t>77. (C) The gravity model uses the size and distance of two cities to determine how people</a:t>
            </a:r>
            <a:r>
              <a:rPr lang="en-US" baseline="0" dirty="0"/>
              <a:t> </a:t>
            </a:r>
            <a:r>
              <a:rPr lang="en-US" dirty="0"/>
              <a:t>and services will move between them. Larger cities that are closer together will have a higher</a:t>
            </a:r>
            <a:r>
              <a:rPr lang="en-US" baseline="0" dirty="0"/>
              <a:t> </a:t>
            </a:r>
            <a:r>
              <a:rPr lang="en-US" dirty="0"/>
              <a:t>exchange rate of people, ideas, and goods than smaller cities that are farther apart.</a:t>
            </a:r>
          </a:p>
        </p:txBody>
      </p:sp>
      <p:sp>
        <p:nvSpPr>
          <p:cNvPr id="4" name="Slide Number Placeholder 3"/>
          <p:cNvSpPr>
            <a:spLocks noGrp="1"/>
          </p:cNvSpPr>
          <p:nvPr>
            <p:ph type="sldNum" sz="quarter" idx="10"/>
          </p:nvPr>
        </p:nvSpPr>
        <p:spPr/>
        <p:txBody>
          <a:bodyPr/>
          <a:lstStyle/>
          <a:p>
            <a:fld id="{1BB26937-1EE6-4806-966B-95B23A65393D}" type="slidenum">
              <a:rPr lang="en-US" smtClean="0"/>
              <a:pPr/>
              <a:t>38</a:t>
            </a:fld>
            <a:endParaRPr lang="en-US"/>
          </a:p>
        </p:txBody>
      </p:sp>
    </p:spTree>
    <p:extLst>
      <p:ext uri="{BB962C8B-B14F-4D97-AF65-F5344CB8AC3E}">
        <p14:creationId xmlns:p14="http://schemas.microsoft.com/office/powerpoint/2010/main" val="89712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90. (A) A guest worker is someone who leaves his or her country to work in another country without the intent to settle permanently. Typically, the labor is physical, and young</a:t>
            </a:r>
            <a:r>
              <a:rPr lang="en-US" baseline="0" dirty="0"/>
              <a:t> </a:t>
            </a:r>
            <a:r>
              <a:rPr lang="en-US" dirty="0"/>
              <a:t>people are best suited for the work.</a:t>
            </a:r>
          </a:p>
          <a:p>
            <a:r>
              <a:rPr lang="en-US" dirty="0"/>
              <a:t>95. (A) A J-curve suggests that population projections indicate exponential growth. The</a:t>
            </a:r>
            <a:r>
              <a:rPr lang="en-US" baseline="0" dirty="0"/>
              <a:t> </a:t>
            </a:r>
            <a:r>
              <a:rPr lang="en-US" dirty="0"/>
              <a:t>population line mimics the shape of the letter J, where population growth is initially slow</a:t>
            </a:r>
            <a:r>
              <a:rPr lang="en-US" baseline="0" dirty="0"/>
              <a:t> </a:t>
            </a:r>
            <a:r>
              <a:rPr lang="en-US" dirty="0"/>
              <a:t>then increases dramatically.</a:t>
            </a:r>
          </a:p>
        </p:txBody>
      </p:sp>
      <p:sp>
        <p:nvSpPr>
          <p:cNvPr id="4" name="Slide Number Placeholder 3"/>
          <p:cNvSpPr>
            <a:spLocks noGrp="1"/>
          </p:cNvSpPr>
          <p:nvPr>
            <p:ph type="sldNum" sz="quarter" idx="10"/>
          </p:nvPr>
        </p:nvSpPr>
        <p:spPr/>
        <p:txBody>
          <a:bodyPr/>
          <a:lstStyle/>
          <a:p>
            <a:fld id="{1BB26937-1EE6-4806-966B-95B23A65393D}" type="slidenum">
              <a:rPr lang="en-US" smtClean="0"/>
              <a:pPr/>
              <a:t>39</a:t>
            </a:fld>
            <a:endParaRPr lang="en-US"/>
          </a:p>
        </p:txBody>
      </p:sp>
    </p:spTree>
    <p:extLst>
      <p:ext uri="{BB962C8B-B14F-4D97-AF65-F5344CB8AC3E}">
        <p14:creationId xmlns:p14="http://schemas.microsoft.com/office/powerpoint/2010/main" val="2765452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102(C) A forced migration is the result of religious or political persecution, war, natural</a:t>
            </a:r>
            <a:r>
              <a:rPr lang="en-US" baseline="0" dirty="0"/>
              <a:t> </a:t>
            </a:r>
            <a:r>
              <a:rPr lang="en-US" dirty="0"/>
              <a:t>disasters, forced labor, or famine. The California gold rush was not a forced migration, as</a:t>
            </a:r>
            <a:r>
              <a:rPr lang="en-US" baseline="0" dirty="0"/>
              <a:t> </a:t>
            </a:r>
            <a:r>
              <a:rPr lang="en-US" dirty="0"/>
              <a:t>people moved to the American West looking for gold and new opportunity.</a:t>
            </a:r>
          </a:p>
          <a:p>
            <a:endParaRPr lang="en-US" dirty="0"/>
          </a:p>
          <a:p>
            <a:r>
              <a:rPr lang="en-US" dirty="0"/>
              <a:t>100 (D) According to </a:t>
            </a:r>
            <a:r>
              <a:rPr lang="en-US" dirty="0" err="1"/>
              <a:t>Ravenstein’s</a:t>
            </a:r>
            <a:r>
              <a:rPr lang="en-US" dirty="0"/>
              <a:t> migration laws, most international migrants are young</a:t>
            </a:r>
            <a:r>
              <a:rPr lang="en-US" baseline="0" dirty="0"/>
              <a:t> </a:t>
            </a:r>
            <a:r>
              <a:rPr lang="en-US" dirty="0"/>
              <a:t>males, while women are more likely to migrate within their own country.</a:t>
            </a:r>
          </a:p>
        </p:txBody>
      </p:sp>
      <p:sp>
        <p:nvSpPr>
          <p:cNvPr id="4" name="Slide Number Placeholder 3"/>
          <p:cNvSpPr>
            <a:spLocks noGrp="1"/>
          </p:cNvSpPr>
          <p:nvPr>
            <p:ph type="sldNum" sz="quarter" idx="10"/>
          </p:nvPr>
        </p:nvSpPr>
        <p:spPr/>
        <p:txBody>
          <a:bodyPr/>
          <a:lstStyle/>
          <a:p>
            <a:fld id="{1BB26937-1EE6-4806-966B-95B23A65393D}" type="slidenum">
              <a:rPr lang="en-US" smtClean="0"/>
              <a:pPr/>
              <a:t>40</a:t>
            </a:fld>
            <a:endParaRPr lang="en-US"/>
          </a:p>
        </p:txBody>
      </p:sp>
    </p:spTree>
    <p:extLst>
      <p:ext uri="{BB962C8B-B14F-4D97-AF65-F5344CB8AC3E}">
        <p14:creationId xmlns:p14="http://schemas.microsoft.com/office/powerpoint/2010/main" val="104974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Gendered space</a:t>
            </a:r>
          </a:p>
          <a:p>
            <a:pPr rtl="0" fontAlgn="base"/>
            <a:r>
              <a:rPr lang="en-US" sz="1200" b="0" i="0" u="none" strike="noStrike" kern="1200" dirty="0">
                <a:solidFill>
                  <a:schemeClr val="tx1"/>
                </a:solidFill>
                <a:effectLst/>
                <a:latin typeface="+mn-lt"/>
                <a:ea typeface="+mn-ea"/>
                <a:cs typeface="+mn-cs"/>
              </a:rPr>
              <a:t>Demographic equation</a:t>
            </a:r>
          </a:p>
          <a:p>
            <a:pPr rtl="0" fontAlgn="base"/>
            <a:r>
              <a:rPr lang="en-US" sz="1200" b="0" i="0" u="none" strike="noStrike" kern="1200" dirty="0">
                <a:solidFill>
                  <a:schemeClr val="tx1"/>
                </a:solidFill>
                <a:effectLst/>
                <a:latin typeface="+mn-lt"/>
                <a:ea typeface="+mn-ea"/>
                <a:cs typeface="+mn-cs"/>
              </a:rPr>
              <a:t>Cohort</a:t>
            </a:r>
          </a:p>
          <a:p>
            <a:pPr rtl="0" fontAlgn="base"/>
            <a:r>
              <a:rPr lang="en-US" sz="1200" b="0" i="0" u="none" strike="noStrike" kern="1200" dirty="0">
                <a:solidFill>
                  <a:schemeClr val="tx1"/>
                </a:solidFill>
                <a:effectLst/>
                <a:latin typeface="+mn-lt"/>
                <a:ea typeface="+mn-ea"/>
                <a:cs typeface="+mn-cs"/>
              </a:rPr>
              <a:t>Chain migration</a:t>
            </a:r>
          </a:p>
          <a:p>
            <a:pPr rtl="0" fontAlgn="base"/>
            <a:r>
              <a:rPr lang="en-US" sz="1200" b="0" i="0" u="none" strike="noStrike" kern="1200" dirty="0">
                <a:solidFill>
                  <a:schemeClr val="tx1"/>
                </a:solidFill>
                <a:effectLst/>
                <a:latin typeface="+mn-lt"/>
                <a:ea typeface="+mn-ea"/>
                <a:cs typeface="+mn-cs"/>
              </a:rPr>
              <a:t>History of migration</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Maladaptation</a:t>
            </a:r>
          </a:p>
          <a:p>
            <a:pPr rtl="0" fontAlgn="base"/>
            <a:r>
              <a:rPr lang="en-US" sz="1200" b="0" i="0" u="none" strike="noStrike" kern="1200" dirty="0">
                <a:solidFill>
                  <a:schemeClr val="tx1"/>
                </a:solidFill>
                <a:effectLst/>
                <a:latin typeface="+mn-lt"/>
                <a:ea typeface="+mn-ea"/>
                <a:cs typeface="+mn-cs"/>
              </a:rPr>
              <a:t>Cyclic Movement</a:t>
            </a:r>
          </a:p>
          <a:p>
            <a:pPr rtl="0" fontAlgn="base"/>
            <a:r>
              <a:rPr lang="en-US" sz="1200" b="0" i="0" u="none" strike="noStrike" kern="1200" dirty="0">
                <a:solidFill>
                  <a:schemeClr val="tx1"/>
                </a:solidFill>
                <a:effectLst/>
                <a:latin typeface="+mn-lt"/>
                <a:ea typeface="+mn-ea"/>
                <a:cs typeface="+mn-cs"/>
              </a:rPr>
              <a:t>Intervening Opportunity</a:t>
            </a:r>
          </a:p>
          <a:p>
            <a:pPr rtl="0" fontAlgn="base"/>
            <a:r>
              <a:rPr lang="en-US" sz="1200" b="0" i="0" u="none" strike="noStrike" kern="1200" dirty="0">
                <a:solidFill>
                  <a:schemeClr val="tx1"/>
                </a:solidFill>
                <a:effectLst/>
                <a:latin typeface="+mn-lt"/>
                <a:ea typeface="+mn-ea"/>
                <a:cs typeface="+mn-cs"/>
              </a:rPr>
              <a:t>Space-Time Prism</a:t>
            </a:r>
          </a:p>
          <a:p>
            <a:pPr rtl="0" fontAlgn="base"/>
            <a:r>
              <a:rPr lang="en-US" sz="1200" b="0" i="0" u="none" strike="noStrike" kern="1200" dirty="0">
                <a:solidFill>
                  <a:schemeClr val="tx1"/>
                </a:solidFill>
                <a:effectLst/>
                <a:latin typeface="+mn-lt"/>
                <a:ea typeface="+mn-ea"/>
                <a:cs typeface="+mn-cs"/>
              </a:rPr>
              <a:t>Transmigration</a:t>
            </a:r>
          </a:p>
          <a:p>
            <a:endParaRPr lang="en-US" dirty="0"/>
          </a:p>
        </p:txBody>
      </p:sp>
      <p:sp>
        <p:nvSpPr>
          <p:cNvPr id="4" name="Slide Number Placeholder 3"/>
          <p:cNvSpPr>
            <a:spLocks noGrp="1"/>
          </p:cNvSpPr>
          <p:nvPr>
            <p:ph type="sldNum" sz="quarter" idx="10"/>
          </p:nvPr>
        </p:nvSpPr>
        <p:spPr/>
        <p:txBody>
          <a:bodyPr/>
          <a:lstStyle/>
          <a:p>
            <a:fld id="{1BB26937-1EE6-4806-966B-95B23A65393D}" type="slidenum">
              <a:rPr lang="en-US" smtClean="0"/>
              <a:pPr/>
              <a:t>43</a:t>
            </a:fld>
            <a:endParaRPr lang="en-US"/>
          </a:p>
        </p:txBody>
      </p:sp>
    </p:spTree>
    <p:extLst>
      <p:ext uri="{BB962C8B-B14F-4D97-AF65-F5344CB8AC3E}">
        <p14:creationId xmlns:p14="http://schemas.microsoft.com/office/powerpoint/2010/main" val="2335430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124. (E) An isogloss is a geographical boundary that indicates the outer limit of one particular linguistic feature, such as a word’s pronunciation, spelling, or meaning. Unlike language borders, isoglosses indicate linguistic differences that can occur both within and</a:t>
            </a:r>
            <a:r>
              <a:rPr lang="en-US" baseline="0" dirty="0"/>
              <a:t> </a:t>
            </a:r>
            <a:r>
              <a:rPr lang="en-US" dirty="0"/>
              <a:t>between language regions.</a:t>
            </a:r>
          </a:p>
          <a:p>
            <a:endParaRPr lang="en-US" dirty="0"/>
          </a:p>
          <a:p>
            <a:r>
              <a:rPr lang="en-US" dirty="0"/>
              <a:t>125. (B) Ayers Rock, located in Australia, is the only selection associated with a traditional,</a:t>
            </a:r>
            <a:r>
              <a:rPr lang="en-US" baseline="0" dirty="0"/>
              <a:t> </a:t>
            </a:r>
            <a:r>
              <a:rPr lang="en-US" dirty="0"/>
              <a:t>or tribal, religion in which the local natural formations are regarded as embodying, rather</a:t>
            </a:r>
            <a:r>
              <a:rPr lang="en-US" baseline="0" dirty="0"/>
              <a:t> </a:t>
            </a:r>
            <a:r>
              <a:rPr lang="en-US" dirty="0"/>
              <a:t>than symbolizing, spiritual beings.</a:t>
            </a:r>
          </a:p>
        </p:txBody>
      </p:sp>
      <p:sp>
        <p:nvSpPr>
          <p:cNvPr id="4" name="Slide Number Placeholder 3"/>
          <p:cNvSpPr>
            <a:spLocks noGrp="1"/>
          </p:cNvSpPr>
          <p:nvPr>
            <p:ph type="sldNum" sz="quarter" idx="10"/>
          </p:nvPr>
        </p:nvSpPr>
        <p:spPr/>
        <p:txBody>
          <a:bodyPr/>
          <a:lstStyle/>
          <a:p>
            <a:fld id="{1BB26937-1EE6-4806-966B-95B23A65393D}" type="slidenum">
              <a:rPr lang="en-US" smtClean="0"/>
              <a:pPr/>
              <a:t>57</a:t>
            </a:fld>
            <a:endParaRPr lang="en-US"/>
          </a:p>
        </p:txBody>
      </p:sp>
    </p:spTree>
    <p:extLst>
      <p:ext uri="{BB962C8B-B14F-4D97-AF65-F5344CB8AC3E}">
        <p14:creationId xmlns:p14="http://schemas.microsoft.com/office/powerpoint/2010/main" val="238050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131. (B) Folk cultures are more homogeneous than popular cultures because they belong</a:t>
            </a:r>
            <a:r>
              <a:rPr lang="en-US" baseline="0" dirty="0"/>
              <a:t> </a:t>
            </a:r>
            <a:r>
              <a:rPr lang="en-US" dirty="0"/>
              <a:t>to smaller groups of individuals who share a common local environment, a common history, and common values. Unlike popular cultures, folk cultures are more insulated, less</a:t>
            </a:r>
            <a:r>
              <a:rPr lang="en-US" baseline="0" dirty="0"/>
              <a:t> </a:t>
            </a:r>
            <a:r>
              <a:rPr lang="en-US" dirty="0"/>
              <a:t>exposed to outside influences, and less liable to frequent changes over time.</a:t>
            </a:r>
          </a:p>
          <a:p>
            <a:endParaRPr lang="en-US" dirty="0"/>
          </a:p>
          <a:p>
            <a:r>
              <a:rPr lang="en-US" dirty="0"/>
              <a:t>137. (B) A trend or innovation that diff uses to major nodes before diff using to smaller</a:t>
            </a:r>
            <a:r>
              <a:rPr lang="en-US" baseline="0" dirty="0"/>
              <a:t> </a:t>
            </a:r>
            <a:r>
              <a:rPr lang="en-US" dirty="0"/>
              <a:t>nodes, regardless of their distances in relation to the point of origin, is an example of hierarchical diffusion. Unlike expansion diffusion, which spreads uniformly through space,</a:t>
            </a:r>
            <a:r>
              <a:rPr lang="en-US" baseline="0" dirty="0"/>
              <a:t> </a:t>
            </a:r>
            <a:r>
              <a:rPr lang="en-US" dirty="0"/>
              <a:t>hierarchical diffusion spreads non uniformly through space. In this case, for instance, a</a:t>
            </a:r>
            <a:r>
              <a:rPr lang="en-US" baseline="0" dirty="0"/>
              <a:t> </a:t>
            </a:r>
            <a:r>
              <a:rPr lang="en-US" dirty="0"/>
              <a:t>new fashion trend diff uses to other world cities more quickly than it does to less urbanized</a:t>
            </a:r>
            <a:r>
              <a:rPr lang="en-US" baseline="0" dirty="0"/>
              <a:t> </a:t>
            </a:r>
            <a:r>
              <a:rPr lang="en-US" dirty="0"/>
              <a:t>areas, even though the latter is closer in distance to the point of origin than the former.</a:t>
            </a:r>
            <a:r>
              <a:rPr lang="en-US" baseline="0" dirty="0"/>
              <a:t> </a:t>
            </a:r>
            <a:r>
              <a:rPr lang="en-US" dirty="0"/>
              <a:t>The answer is not relocation diffusion because a fashion trend does not migrate, but rather</a:t>
            </a:r>
            <a:r>
              <a:rPr lang="en-US" baseline="0" dirty="0"/>
              <a:t> </a:t>
            </a:r>
            <a:r>
              <a:rPr lang="en-US" dirty="0"/>
              <a:t>spreads hierarchically while also remaining in place at the point of origin.</a:t>
            </a:r>
          </a:p>
        </p:txBody>
      </p:sp>
      <p:sp>
        <p:nvSpPr>
          <p:cNvPr id="4" name="Slide Number Placeholder 3"/>
          <p:cNvSpPr>
            <a:spLocks noGrp="1"/>
          </p:cNvSpPr>
          <p:nvPr>
            <p:ph type="sldNum" sz="quarter" idx="10"/>
          </p:nvPr>
        </p:nvSpPr>
        <p:spPr/>
        <p:txBody>
          <a:bodyPr/>
          <a:lstStyle/>
          <a:p>
            <a:fld id="{1BB26937-1EE6-4806-966B-95B23A65393D}" type="slidenum">
              <a:rPr lang="en-US" smtClean="0"/>
              <a:pPr/>
              <a:t>58</a:t>
            </a:fld>
            <a:endParaRPr lang="en-US"/>
          </a:p>
        </p:txBody>
      </p:sp>
    </p:spTree>
    <p:extLst>
      <p:ext uri="{BB962C8B-B14F-4D97-AF65-F5344CB8AC3E}">
        <p14:creationId xmlns:p14="http://schemas.microsoft.com/office/powerpoint/2010/main" val="324322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Mercator Projection</a:t>
            </a:r>
            <a:r>
              <a:rPr lang="en-US" dirty="0"/>
              <a:t>:</a:t>
            </a:r>
            <a:r>
              <a:rPr lang="en-US" baseline="0" dirty="0"/>
              <a:t> </a:t>
            </a:r>
            <a:r>
              <a:rPr lang="en-US" sz="1200" b="0" i="0" kern="1200" dirty="0">
                <a:solidFill>
                  <a:schemeClr val="tx1"/>
                </a:solidFill>
                <a:latin typeface="+mn-lt"/>
                <a:ea typeface="+mn-ea"/>
                <a:cs typeface="+mn-cs"/>
              </a:rPr>
              <a:t>The meridians are equally spaced, parallel vertical lines, and the parallels of latitude are parallel, horizontal straight lines, spaced farther and farther apart as their distance from the </a:t>
            </a:r>
            <a:r>
              <a:rPr lang="en-US" sz="1200" b="0" i="0" u="none" strike="noStrike" kern="1200" dirty="0">
                <a:solidFill>
                  <a:schemeClr val="tx1"/>
                </a:solidFill>
                <a:latin typeface="+mn-lt"/>
                <a:ea typeface="+mn-ea"/>
                <a:cs typeface="+mn-cs"/>
                <a:hlinkClick r:id="rId3"/>
              </a:rPr>
              <a:t>Equator</a:t>
            </a:r>
            <a:r>
              <a:rPr lang="en-US" sz="1200" b="0" i="0" kern="1200" dirty="0">
                <a:solidFill>
                  <a:schemeClr val="tx1"/>
                </a:solidFill>
                <a:latin typeface="+mn-lt"/>
                <a:ea typeface="+mn-ea"/>
                <a:cs typeface="+mn-cs"/>
              </a:rPr>
              <a:t> increases. This projection is widely used </a:t>
            </a:r>
            <a:r>
              <a:rPr lang="en-US" sz="1200" b="0" i="0" kern="1200" dirty="0" err="1">
                <a:solidFill>
                  <a:schemeClr val="tx1"/>
                </a:solidFill>
                <a:latin typeface="+mn-lt"/>
                <a:ea typeface="+mn-ea"/>
                <a:cs typeface="+mn-cs"/>
              </a:rPr>
              <a:t>for</a:t>
            </a:r>
            <a:r>
              <a:rPr lang="en-US" sz="1200" b="0" i="0" u="none" strike="noStrike" kern="1200" dirty="0" err="1">
                <a:solidFill>
                  <a:schemeClr val="tx1"/>
                </a:solidFill>
                <a:latin typeface="+mn-lt"/>
                <a:ea typeface="+mn-ea"/>
                <a:cs typeface="+mn-cs"/>
                <a:hlinkClick r:id="rId4"/>
              </a:rPr>
              <a:t>navigation</a:t>
            </a:r>
            <a:r>
              <a:rPr lang="en-US" sz="1200" b="0" i="0" u="none" strike="noStrike" kern="1200" dirty="0">
                <a:solidFill>
                  <a:schemeClr val="tx1"/>
                </a:solidFill>
                <a:latin typeface="+mn-lt"/>
                <a:ea typeface="+mn-ea"/>
                <a:cs typeface="+mn-cs"/>
                <a:hlinkClick r:id="rId4"/>
              </a:rPr>
              <a:t> charts</a:t>
            </a:r>
            <a:r>
              <a:rPr lang="en-US" sz="1200" b="0" i="0" kern="1200" dirty="0">
                <a:solidFill>
                  <a:schemeClr val="tx1"/>
                </a:solidFill>
                <a:latin typeface="+mn-lt"/>
                <a:ea typeface="+mn-ea"/>
                <a:cs typeface="+mn-cs"/>
              </a:rPr>
              <a:t>, because any straight line on a Mercator-projection map is a line of constant true bearing that enables a navigator to plot a straight-line course. It is less practical for world maps because the scale is distorted; areas farther away from the equator appear disproportionately large. On a Mercator projection, for example, the landmass of </a:t>
            </a:r>
            <a:r>
              <a:rPr lang="en-US" sz="1200" b="0" i="0" u="none" strike="noStrike" kern="1200" dirty="0">
                <a:solidFill>
                  <a:schemeClr val="tx1"/>
                </a:solidFill>
                <a:latin typeface="+mn-lt"/>
                <a:ea typeface="+mn-ea"/>
                <a:cs typeface="+mn-cs"/>
                <a:hlinkClick r:id="rId5"/>
              </a:rPr>
              <a:t>Greenland</a:t>
            </a:r>
            <a:r>
              <a:rPr lang="en-US" sz="1200" b="0" i="0" kern="1200" dirty="0">
                <a:solidFill>
                  <a:schemeClr val="tx1"/>
                </a:solidFill>
                <a:latin typeface="+mn-lt"/>
                <a:ea typeface="+mn-ea"/>
                <a:cs typeface="+mn-cs"/>
              </a:rPr>
              <a:t> appears to be greater than that of the continent of South America; in actual area, Greenland is smaller than the Arabian Peninsula.</a:t>
            </a:r>
          </a:p>
          <a:p>
            <a:endParaRPr lang="en-US" sz="1200" b="0" i="0" kern="1200" dirty="0">
              <a:solidFill>
                <a:schemeClr val="tx1"/>
              </a:solidFill>
              <a:latin typeface="+mn-lt"/>
              <a:ea typeface="+mn-ea"/>
              <a:cs typeface="+mn-cs"/>
            </a:endParaRPr>
          </a:p>
          <a:p>
            <a:r>
              <a:rPr lang="en-US" sz="1200" b="0" i="0" kern="1200" dirty="0" err="1">
                <a:solidFill>
                  <a:schemeClr val="tx1"/>
                </a:solidFill>
                <a:latin typeface="+mn-lt"/>
                <a:ea typeface="+mn-ea"/>
                <a:cs typeface="+mn-cs"/>
              </a:rPr>
              <a:t>Robinson:the</a:t>
            </a:r>
            <a:r>
              <a:rPr lang="en-US" sz="1200" b="0" i="0" kern="1200" dirty="0">
                <a:solidFill>
                  <a:schemeClr val="tx1"/>
                </a:solidFill>
                <a:latin typeface="+mn-lt"/>
                <a:ea typeface="+mn-ea"/>
                <a:cs typeface="+mn-cs"/>
              </a:rPr>
              <a:t> Robinson projection which views the entire world at once and one that compromises both area and angles.  The longitudinal lines are curved while the latitude lines remain horizontally straight.  The Robinson is a compromised view of the Earth’s surface with greater amounts of distortion occurring at the poles.</a:t>
            </a:r>
            <a:endParaRPr lang="en-US" dirty="0"/>
          </a:p>
        </p:txBody>
      </p:sp>
      <p:sp>
        <p:nvSpPr>
          <p:cNvPr id="4" name="Slide Number Placeholder 3"/>
          <p:cNvSpPr>
            <a:spLocks noGrp="1"/>
          </p:cNvSpPr>
          <p:nvPr>
            <p:ph type="sldNum" sz="quarter" idx="10"/>
          </p:nvPr>
        </p:nvSpPr>
        <p:spPr/>
        <p:txBody>
          <a:bodyPr/>
          <a:lstStyle/>
          <a:p>
            <a:fld id="{1BB26937-1EE6-4806-966B-95B23A65393D}" type="slidenum">
              <a:rPr lang="en-US" smtClean="0"/>
              <a:pPr/>
              <a:t>11</a:t>
            </a:fld>
            <a:endParaRPr lang="en-US"/>
          </a:p>
        </p:txBody>
      </p:sp>
    </p:spTree>
    <p:extLst>
      <p:ext uri="{BB962C8B-B14F-4D97-AF65-F5344CB8AC3E}">
        <p14:creationId xmlns:p14="http://schemas.microsoft.com/office/powerpoint/2010/main" val="81031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139. (A) An immigrant who selectively adopts only certain customs of the dominant host</a:t>
            </a:r>
            <a:r>
              <a:rPr lang="en-US" baseline="0" dirty="0"/>
              <a:t> </a:t>
            </a:r>
            <a:r>
              <a:rPr lang="en-US" dirty="0"/>
              <a:t>society while retaining much of his or her native culture is an example of acculturation.</a:t>
            </a:r>
            <a:r>
              <a:rPr lang="en-US" baseline="0" dirty="0"/>
              <a:t> </a:t>
            </a:r>
            <a:r>
              <a:rPr lang="en-US" dirty="0"/>
              <a:t>Unlike assimilation, which implies a process that culminates in the full adoption of the</a:t>
            </a:r>
            <a:r>
              <a:rPr lang="en-US" baseline="0" dirty="0"/>
              <a:t> </a:t>
            </a:r>
            <a:r>
              <a:rPr lang="en-US" dirty="0"/>
              <a:t>dominant host society’s customs, acculturation implies a more selective and less complete</a:t>
            </a:r>
            <a:r>
              <a:rPr lang="en-US" baseline="0" dirty="0"/>
              <a:t> </a:t>
            </a:r>
            <a:r>
              <a:rPr lang="en-US" dirty="0"/>
              <a:t>process of adjustment in which one’s native culture does not become fully displaced by the</a:t>
            </a:r>
            <a:r>
              <a:rPr lang="en-US" baseline="0" dirty="0"/>
              <a:t> </a:t>
            </a:r>
            <a:r>
              <a:rPr lang="en-US" dirty="0"/>
              <a:t>host culture.</a:t>
            </a:r>
          </a:p>
          <a:p>
            <a:endParaRPr lang="en-US" dirty="0"/>
          </a:p>
          <a:p>
            <a:r>
              <a:rPr lang="en-US" dirty="0"/>
              <a:t>140. (B) Pidgin is a highly simplified language created among linguistically diverse groups</a:t>
            </a:r>
            <a:r>
              <a:rPr lang="en-US" baseline="0" dirty="0"/>
              <a:t> </a:t>
            </a:r>
            <a:r>
              <a:rPr lang="en-US" dirty="0"/>
              <a:t>in order to facilitate basic communications between these groups. By definition, pidgin is not the first language of any of its speakers, as its express purpose is to</a:t>
            </a:r>
            <a:r>
              <a:rPr lang="en-US" baseline="0" dirty="0"/>
              <a:t> </a:t>
            </a:r>
            <a:r>
              <a:rPr lang="en-US" dirty="0"/>
              <a:t>facilitate communication between speakers whose native tongues are dissimilar. Once a pidgin language develops</a:t>
            </a:r>
            <a:r>
              <a:rPr lang="en-US" baseline="0" dirty="0"/>
              <a:t> </a:t>
            </a:r>
            <a:r>
              <a:rPr lang="en-US" dirty="0"/>
              <a:t>into a native language for a certain group of speakers, it becomes a Creole language.</a:t>
            </a:r>
          </a:p>
        </p:txBody>
      </p:sp>
      <p:sp>
        <p:nvSpPr>
          <p:cNvPr id="4" name="Slide Number Placeholder 3"/>
          <p:cNvSpPr>
            <a:spLocks noGrp="1"/>
          </p:cNvSpPr>
          <p:nvPr>
            <p:ph type="sldNum" sz="quarter" idx="10"/>
          </p:nvPr>
        </p:nvSpPr>
        <p:spPr/>
        <p:txBody>
          <a:bodyPr/>
          <a:lstStyle/>
          <a:p>
            <a:fld id="{1BB26937-1EE6-4806-966B-95B23A65393D}" type="slidenum">
              <a:rPr lang="en-US" smtClean="0"/>
              <a:pPr/>
              <a:t>59</a:t>
            </a:fld>
            <a:endParaRPr lang="en-US"/>
          </a:p>
        </p:txBody>
      </p:sp>
    </p:spTree>
    <p:extLst>
      <p:ext uri="{BB962C8B-B14F-4D97-AF65-F5344CB8AC3E}">
        <p14:creationId xmlns:p14="http://schemas.microsoft.com/office/powerpoint/2010/main" val="4032304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144. (C) Kashmir, a region that occupies parts of northern India, eastern Pakistan, and</a:t>
            </a:r>
            <a:r>
              <a:rPr lang="en-US" baseline="0" dirty="0"/>
              <a:t> </a:t>
            </a:r>
            <a:r>
              <a:rPr lang="en-US" dirty="0"/>
              <a:t>western China, is characterized as a zone of conflict between the Muslim and Hindu ethnic</a:t>
            </a:r>
            <a:r>
              <a:rPr lang="en-US" baseline="0" dirty="0"/>
              <a:t> </a:t>
            </a:r>
            <a:r>
              <a:rPr lang="en-US" dirty="0"/>
              <a:t>groups of Pakistan and India, respectively. During the latter half of the 20th century several</a:t>
            </a:r>
            <a:r>
              <a:rPr lang="en-US" baseline="0" dirty="0"/>
              <a:t> </a:t>
            </a:r>
            <a:r>
              <a:rPr lang="en-US" dirty="0"/>
              <a:t>wars were fought between Pakistan and India for control of this disputed territory. Chechnya, Kurdistan, East Timor, and the West Bank are also zones of ethnic-religious conflict.</a:t>
            </a:r>
            <a:r>
              <a:rPr lang="en-US" baseline="0" dirty="0"/>
              <a:t> </a:t>
            </a:r>
            <a:r>
              <a:rPr lang="en-US" dirty="0"/>
              <a:t>However, the first three areas of conflict are primarily between Muslim and Christian ethnic</a:t>
            </a:r>
            <a:r>
              <a:rPr lang="en-US" baseline="0" dirty="0"/>
              <a:t> </a:t>
            </a:r>
            <a:r>
              <a:rPr lang="en-US" dirty="0"/>
              <a:t>groups, while the latter is between Muslim and Jewish ethnic groups.</a:t>
            </a:r>
          </a:p>
          <a:p>
            <a:endParaRPr lang="en-US" dirty="0"/>
          </a:p>
          <a:p>
            <a:r>
              <a:rPr lang="en-US" dirty="0"/>
              <a:t>145. (E) A secular landscape is one that does not have explicit associations to any particular</a:t>
            </a:r>
            <a:r>
              <a:rPr lang="en-US" baseline="0" dirty="0"/>
              <a:t> </a:t>
            </a:r>
            <a:r>
              <a:rPr lang="en-US" dirty="0"/>
              <a:t>religion. The only iconic landscape among the choices that is not explicitly secular is Dome</a:t>
            </a:r>
            <a:r>
              <a:rPr lang="en-US" baseline="0" dirty="0"/>
              <a:t> </a:t>
            </a:r>
            <a:r>
              <a:rPr lang="en-US" dirty="0"/>
              <a:t>of the Rock, a religious mosque in Jerusalem that represents an important symbol of Islam.</a:t>
            </a:r>
          </a:p>
          <a:p>
            <a:endParaRPr lang="en-US" dirty="0"/>
          </a:p>
        </p:txBody>
      </p:sp>
      <p:sp>
        <p:nvSpPr>
          <p:cNvPr id="4" name="Slide Number Placeholder 3"/>
          <p:cNvSpPr>
            <a:spLocks noGrp="1"/>
          </p:cNvSpPr>
          <p:nvPr>
            <p:ph type="sldNum" sz="quarter" idx="10"/>
          </p:nvPr>
        </p:nvSpPr>
        <p:spPr/>
        <p:txBody>
          <a:bodyPr/>
          <a:lstStyle/>
          <a:p>
            <a:fld id="{1BB26937-1EE6-4806-966B-95B23A65393D}" type="slidenum">
              <a:rPr lang="en-US" smtClean="0"/>
              <a:pPr/>
              <a:t>60</a:t>
            </a:fld>
            <a:endParaRPr lang="en-US"/>
          </a:p>
        </p:txBody>
      </p:sp>
    </p:spTree>
    <p:extLst>
      <p:ext uri="{BB962C8B-B14F-4D97-AF65-F5344CB8AC3E}">
        <p14:creationId xmlns:p14="http://schemas.microsoft.com/office/powerpoint/2010/main" val="1824076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148. (A) </a:t>
            </a:r>
            <a:r>
              <a:rPr lang="en-US" dirty="0" err="1"/>
              <a:t>Sharia</a:t>
            </a:r>
            <a:r>
              <a:rPr lang="en-US" dirty="0"/>
              <a:t> law is an Islamic code of conduct that regulates personal conduct and social</a:t>
            </a:r>
            <a:r>
              <a:rPr lang="en-US" baseline="0" dirty="0"/>
              <a:t> </a:t>
            </a:r>
            <a:r>
              <a:rPr lang="en-US" dirty="0" err="1"/>
              <a:t>aff</a:t>
            </a:r>
            <a:r>
              <a:rPr lang="en-US" dirty="0"/>
              <a:t> airs in a particular territory. It is enforced, to varying degrees, in Islamic states such as</a:t>
            </a:r>
            <a:r>
              <a:rPr lang="en-US" baseline="0" dirty="0"/>
              <a:t> </a:t>
            </a:r>
            <a:r>
              <a:rPr lang="en-US" dirty="0"/>
              <a:t>Saudi Arabia, Iran, Yemen, and Somalia, to name a few. Turkey, despite a majority Muslim</a:t>
            </a:r>
            <a:r>
              <a:rPr lang="en-US" baseline="0" dirty="0"/>
              <a:t> </a:t>
            </a:r>
            <a:r>
              <a:rPr lang="en-US" dirty="0"/>
              <a:t>population, has a secular government and does not subscribe to </a:t>
            </a:r>
            <a:r>
              <a:rPr lang="en-US" dirty="0" err="1"/>
              <a:t>Sharia</a:t>
            </a:r>
            <a:r>
              <a:rPr lang="en-US" dirty="0"/>
              <a:t> law.</a:t>
            </a:r>
          </a:p>
          <a:p>
            <a:endParaRPr lang="en-US" dirty="0"/>
          </a:p>
          <a:p>
            <a:r>
              <a:rPr lang="en-US" dirty="0"/>
              <a:t>149(E) A lingua franca is an established language adopted by speakers in a particular place</a:t>
            </a:r>
            <a:r>
              <a:rPr lang="en-US" baseline="0" dirty="0"/>
              <a:t> </a:t>
            </a:r>
            <a:r>
              <a:rPr lang="en-US" dirty="0"/>
              <a:t>or context in order to facilitate communication among a linguistically diverse group. It is typically a second language shared by a group of speakers whose native</a:t>
            </a:r>
            <a:r>
              <a:rPr lang="en-US" baseline="0" dirty="0"/>
              <a:t> </a:t>
            </a:r>
            <a:r>
              <a:rPr lang="en-US" dirty="0"/>
              <a:t>tongues are mutually</a:t>
            </a:r>
            <a:r>
              <a:rPr lang="en-US" baseline="0" dirty="0"/>
              <a:t> </a:t>
            </a:r>
            <a:r>
              <a:rPr lang="en-US" dirty="0"/>
              <a:t>unintelligible. Unlike pidgin, which is a primitive language created for the purpose of communication between linguistically diverse speakers, a lingua franca is an already developed</a:t>
            </a:r>
            <a:r>
              <a:rPr lang="en-US" baseline="0" dirty="0"/>
              <a:t> </a:t>
            </a:r>
            <a:r>
              <a:rPr lang="en-US" dirty="0"/>
              <a:t>language that is adopted by speakers as a second language.</a:t>
            </a:r>
          </a:p>
        </p:txBody>
      </p:sp>
      <p:sp>
        <p:nvSpPr>
          <p:cNvPr id="4" name="Slide Number Placeholder 3"/>
          <p:cNvSpPr>
            <a:spLocks noGrp="1"/>
          </p:cNvSpPr>
          <p:nvPr>
            <p:ph type="sldNum" sz="quarter" idx="10"/>
          </p:nvPr>
        </p:nvSpPr>
        <p:spPr/>
        <p:txBody>
          <a:bodyPr/>
          <a:lstStyle/>
          <a:p>
            <a:fld id="{1BB26937-1EE6-4806-966B-95B23A65393D}" type="slidenum">
              <a:rPr lang="en-US" smtClean="0"/>
              <a:pPr/>
              <a:t>61</a:t>
            </a:fld>
            <a:endParaRPr lang="en-US"/>
          </a:p>
        </p:txBody>
      </p:sp>
    </p:spTree>
    <p:extLst>
      <p:ext uri="{BB962C8B-B14F-4D97-AF65-F5344CB8AC3E}">
        <p14:creationId xmlns:p14="http://schemas.microsoft.com/office/powerpoint/2010/main" val="301931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(D) A ratio of the number of items within a defined unit of area measures density.</a:t>
            </a:r>
            <a:r>
              <a:rPr lang="en-US" baseline="0" dirty="0"/>
              <a:t> </a:t>
            </a:r>
            <a:r>
              <a:rPr lang="en-US" dirty="0"/>
              <a:t>For example, human population density is typically measured according to the number of</a:t>
            </a:r>
            <a:r>
              <a:rPr lang="en-US" baseline="0" dirty="0"/>
              <a:t> </a:t>
            </a:r>
            <a:r>
              <a:rPr lang="en-US" dirty="0"/>
              <a:t>inhabitants per square mile or square kilometer of land. Because it is a ratio of quantity per</a:t>
            </a:r>
            <a:r>
              <a:rPr lang="en-US" baseline="0" dirty="0"/>
              <a:t> </a:t>
            </a:r>
            <a:r>
              <a:rPr lang="en-US" dirty="0"/>
              <a:t>unit of area, density always expresses a relative value.</a:t>
            </a:r>
          </a:p>
          <a:p>
            <a:pPr marL="228600" indent="-228600">
              <a:buNone/>
            </a:pPr>
            <a:endParaRPr lang="en-US" dirty="0"/>
          </a:p>
          <a:p>
            <a:pPr marL="228600" indent="-228600">
              <a:buNone/>
            </a:pPr>
            <a:r>
              <a:rPr lang="en-US" dirty="0"/>
              <a:t>2.  (C) The site of Manhattan is best described as an island bordered by the Hudson and</a:t>
            </a:r>
            <a:r>
              <a:rPr lang="en-US" baseline="0" dirty="0"/>
              <a:t> </a:t>
            </a:r>
            <a:r>
              <a:rPr lang="en-US" dirty="0"/>
              <a:t>East Rivers. Site refers to a place’s absolute location, often described in terms of its physical</a:t>
            </a:r>
            <a:r>
              <a:rPr lang="en-US" baseline="0" dirty="0"/>
              <a:t> </a:t>
            </a:r>
            <a:r>
              <a:rPr lang="en-US" dirty="0"/>
              <a:t>geography. Situation, on the other hand, refers to a place’s location relative to external social</a:t>
            </a:r>
            <a:r>
              <a:rPr lang="en-US" baseline="0" dirty="0"/>
              <a:t> </a:t>
            </a:r>
            <a:r>
              <a:rPr lang="en-US" dirty="0"/>
              <a:t>relations, systems, or networks. All other available choices describe</a:t>
            </a:r>
            <a:r>
              <a:rPr lang="en-US" baseline="0" dirty="0"/>
              <a:t> </a:t>
            </a:r>
            <a:r>
              <a:rPr lang="en-US" dirty="0"/>
              <a:t>Manhattan’s situation</a:t>
            </a:r>
            <a:r>
              <a:rPr lang="en-US" baseline="0" dirty="0"/>
              <a:t> </a:t>
            </a:r>
            <a:r>
              <a:rPr lang="en-US" dirty="0"/>
              <a:t>relative to other places.</a:t>
            </a:r>
          </a:p>
        </p:txBody>
      </p:sp>
      <p:sp>
        <p:nvSpPr>
          <p:cNvPr id="4" name="Slide Number Placeholder 3"/>
          <p:cNvSpPr>
            <a:spLocks noGrp="1"/>
          </p:cNvSpPr>
          <p:nvPr>
            <p:ph type="sldNum" sz="quarter" idx="10"/>
          </p:nvPr>
        </p:nvSpPr>
        <p:spPr/>
        <p:txBody>
          <a:bodyPr/>
          <a:lstStyle/>
          <a:p>
            <a:fld id="{1BB26937-1EE6-4806-966B-95B23A65393D}" type="slidenum">
              <a:rPr lang="en-US" smtClean="0"/>
              <a:pPr/>
              <a:t>16</a:t>
            </a:fld>
            <a:endParaRPr lang="en-US"/>
          </a:p>
        </p:txBody>
      </p:sp>
    </p:spTree>
    <p:extLst>
      <p:ext uri="{BB962C8B-B14F-4D97-AF65-F5344CB8AC3E}">
        <p14:creationId xmlns:p14="http://schemas.microsoft.com/office/powerpoint/2010/main" val="403237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(B) Spatial coordinates of latitude and longitude express absolute location. Absolute</a:t>
            </a:r>
            <a:r>
              <a:rPr lang="en-US" baseline="0" dirty="0"/>
              <a:t> </a:t>
            </a:r>
            <a:r>
              <a:rPr lang="en-US" dirty="0"/>
              <a:t>location identifies a place according to a standardized system of mathematical coordinates.</a:t>
            </a:r>
            <a:r>
              <a:rPr lang="en-US" baseline="0" dirty="0"/>
              <a:t> </a:t>
            </a:r>
            <a:r>
              <a:rPr lang="en-US" dirty="0"/>
              <a:t>Relative location, on the other hand, identifies a place in relation to some other place. For example, the absolute location of Chicago is 41° north and 87° west, while its location relative to Milwaukee, Wisconsin, would be 90 miles south on Interstate 94.</a:t>
            </a:r>
          </a:p>
          <a:p>
            <a:endParaRPr lang="en-US" dirty="0"/>
          </a:p>
          <a:p>
            <a:r>
              <a:rPr lang="en-US" dirty="0"/>
              <a:t>4. (A) Distribution refers to the spatial arrangement of items or features within a given</a:t>
            </a:r>
            <a:r>
              <a:rPr lang="en-US" baseline="0" dirty="0"/>
              <a:t> </a:t>
            </a:r>
            <a:r>
              <a:rPr lang="en-US" dirty="0"/>
              <a:t>area. For instance, a map indicating the location of each national park in the United States</a:t>
            </a:r>
            <a:r>
              <a:rPr lang="en-US" baseline="0" dirty="0"/>
              <a:t> </a:t>
            </a:r>
            <a:r>
              <a:rPr lang="en-US" dirty="0"/>
              <a:t>would demonstrate how these parks are spatially distributed throughout the country. Spatial arrangements of certain items or features can be described in terms of even or uneven</a:t>
            </a:r>
            <a:r>
              <a:rPr lang="en-US" baseline="0" dirty="0"/>
              <a:t> </a:t>
            </a:r>
            <a:r>
              <a:rPr lang="en-US" dirty="0"/>
              <a:t>distributions across space. In the case that many items are located close to one another, it is</a:t>
            </a:r>
            <a:r>
              <a:rPr lang="en-US" baseline="0" dirty="0"/>
              <a:t> </a:t>
            </a:r>
            <a:r>
              <a:rPr lang="en-US" dirty="0"/>
              <a:t>possible to say that these items are clustered together.</a:t>
            </a:r>
          </a:p>
        </p:txBody>
      </p:sp>
      <p:sp>
        <p:nvSpPr>
          <p:cNvPr id="4" name="Slide Number Placeholder 3"/>
          <p:cNvSpPr>
            <a:spLocks noGrp="1"/>
          </p:cNvSpPr>
          <p:nvPr>
            <p:ph type="sldNum" sz="quarter" idx="10"/>
          </p:nvPr>
        </p:nvSpPr>
        <p:spPr/>
        <p:txBody>
          <a:bodyPr/>
          <a:lstStyle/>
          <a:p>
            <a:fld id="{1BB26937-1EE6-4806-966B-95B23A65393D}" type="slidenum">
              <a:rPr lang="en-US" smtClean="0"/>
              <a:pPr/>
              <a:t>17</a:t>
            </a:fld>
            <a:endParaRPr lang="en-US"/>
          </a:p>
        </p:txBody>
      </p:sp>
    </p:spTree>
    <p:extLst>
      <p:ext uri="{BB962C8B-B14F-4D97-AF65-F5344CB8AC3E}">
        <p14:creationId xmlns:p14="http://schemas.microsoft.com/office/powerpoint/2010/main" val="87593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(E) A method for representing the three-dimensional surface of the earth on a two-dimensional map is known as projection. There are many different methods of map projection, including cylindrical, conical, and </a:t>
            </a:r>
            <a:r>
              <a:rPr lang="en-US" dirty="0" err="1"/>
              <a:t>azimuthal</a:t>
            </a:r>
            <a:r>
              <a:rPr lang="en-US" dirty="0"/>
              <a:t> projections. However, no single method</a:t>
            </a:r>
            <a:r>
              <a:rPr lang="en-US" baseline="0" dirty="0"/>
              <a:t> </a:t>
            </a:r>
            <a:r>
              <a:rPr lang="en-US" dirty="0"/>
              <a:t>of projection perfectly represents the three-dimensional surface of the earth.</a:t>
            </a:r>
          </a:p>
          <a:p>
            <a:endParaRPr lang="en-US" dirty="0"/>
          </a:p>
          <a:p>
            <a:r>
              <a:rPr lang="en-US" dirty="0"/>
              <a:t>6. (C) A subjective image of an area informed by individual perceptions and experiences in</a:t>
            </a:r>
            <a:r>
              <a:rPr lang="en-US" baseline="0" dirty="0"/>
              <a:t> </a:t>
            </a:r>
            <a:r>
              <a:rPr lang="en-US" dirty="0"/>
              <a:t>that area is known as a mental map. Unlike other kinds of maps, which are typically material representations shared by multiple users, mental maps are highly personal images about</a:t>
            </a:r>
            <a:r>
              <a:rPr lang="en-US" baseline="0" dirty="0"/>
              <a:t> </a:t>
            </a:r>
            <a:r>
              <a:rPr lang="en-US" dirty="0"/>
              <a:t>a place composed of subjective perceptions, memories, biases, and feelings.</a:t>
            </a:r>
          </a:p>
        </p:txBody>
      </p:sp>
      <p:sp>
        <p:nvSpPr>
          <p:cNvPr id="4" name="Slide Number Placeholder 3"/>
          <p:cNvSpPr>
            <a:spLocks noGrp="1"/>
          </p:cNvSpPr>
          <p:nvPr>
            <p:ph type="sldNum" sz="quarter" idx="10"/>
          </p:nvPr>
        </p:nvSpPr>
        <p:spPr/>
        <p:txBody>
          <a:bodyPr/>
          <a:lstStyle/>
          <a:p>
            <a:fld id="{1BB26937-1EE6-4806-966B-95B23A65393D}" type="slidenum">
              <a:rPr lang="en-US" smtClean="0"/>
              <a:pPr/>
              <a:t>18</a:t>
            </a:fld>
            <a:endParaRPr lang="en-US"/>
          </a:p>
        </p:txBody>
      </p:sp>
    </p:spTree>
    <p:extLst>
      <p:ext uri="{BB962C8B-B14F-4D97-AF65-F5344CB8AC3E}">
        <p14:creationId xmlns:p14="http://schemas.microsoft.com/office/powerpoint/2010/main" val="62817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 (B) The notion that the physical environment offers certain constraints and opportunities that influence cultural practices without entirely determining them is known as </a:t>
            </a:r>
            <a:r>
              <a:rPr lang="en-US" dirty="0" err="1"/>
              <a:t>possibilism</a:t>
            </a:r>
            <a:r>
              <a:rPr lang="en-US" dirty="0"/>
              <a:t>. This idea stands contrary to the antiquated theory of environmental determinism,</a:t>
            </a:r>
            <a:r>
              <a:rPr lang="en-US" baseline="0" dirty="0"/>
              <a:t> </a:t>
            </a:r>
            <a:r>
              <a:rPr lang="en-US" dirty="0"/>
              <a:t>which posited that the physical environment absolutely determines how cultural practices</a:t>
            </a:r>
            <a:r>
              <a:rPr lang="en-US" baseline="0" dirty="0"/>
              <a:t> </a:t>
            </a:r>
            <a:r>
              <a:rPr lang="en-US" dirty="0"/>
              <a:t>develop in a given place. </a:t>
            </a:r>
            <a:r>
              <a:rPr lang="en-US" dirty="0" err="1"/>
              <a:t>Possibilism</a:t>
            </a:r>
            <a:r>
              <a:rPr lang="en-US" dirty="0"/>
              <a:t>, on the other hand, suggests that the physical environment offers certain possibilities that influence how a culture develops without absolutely</a:t>
            </a:r>
            <a:r>
              <a:rPr lang="en-US" baseline="0" dirty="0"/>
              <a:t> </a:t>
            </a:r>
            <a:r>
              <a:rPr lang="en-US" dirty="0"/>
              <a:t>determining this course of development.</a:t>
            </a:r>
          </a:p>
          <a:p>
            <a:endParaRPr lang="en-US" dirty="0"/>
          </a:p>
          <a:p>
            <a:r>
              <a:rPr lang="en-US" dirty="0"/>
              <a:t>8. (E) During the process of mapmaking, shape, area, distance, and direction are all liable</a:t>
            </a:r>
            <a:r>
              <a:rPr lang="en-US" baseline="0" dirty="0"/>
              <a:t> </a:t>
            </a:r>
            <a:r>
              <a:rPr lang="en-US" dirty="0"/>
              <a:t>to become distorted. Unfortunately, there is no absolutely perfect way to project the three-dimensional surface of the earth onto a fl at, two-dimensional surface. With every projection, either shape, area, distance, direction, or a combination of these inevitably becomes</a:t>
            </a:r>
            <a:r>
              <a:rPr lang="en-US" baseline="0" dirty="0"/>
              <a:t> </a:t>
            </a:r>
            <a:r>
              <a:rPr lang="en-US" dirty="0"/>
              <a:t>distorted. However, the location of geographical features relative to one another should not</a:t>
            </a:r>
            <a:r>
              <a:rPr lang="en-US" baseline="0" dirty="0"/>
              <a:t> </a:t>
            </a:r>
            <a:r>
              <a:rPr lang="en-US" dirty="0"/>
              <a:t>be affected during the mapmaking process.</a:t>
            </a:r>
          </a:p>
        </p:txBody>
      </p:sp>
      <p:sp>
        <p:nvSpPr>
          <p:cNvPr id="4" name="Slide Number Placeholder 3"/>
          <p:cNvSpPr>
            <a:spLocks noGrp="1"/>
          </p:cNvSpPr>
          <p:nvPr>
            <p:ph type="sldNum" sz="quarter" idx="10"/>
          </p:nvPr>
        </p:nvSpPr>
        <p:spPr/>
        <p:txBody>
          <a:bodyPr/>
          <a:lstStyle/>
          <a:p>
            <a:fld id="{1BB26937-1EE6-4806-966B-95B23A65393D}" type="slidenum">
              <a:rPr lang="en-US" smtClean="0"/>
              <a:pPr/>
              <a:t>19</a:t>
            </a:fld>
            <a:endParaRPr lang="en-US"/>
          </a:p>
        </p:txBody>
      </p:sp>
    </p:spTree>
    <p:extLst>
      <p:ext uri="{BB962C8B-B14F-4D97-AF65-F5344CB8AC3E}">
        <p14:creationId xmlns:p14="http://schemas.microsoft.com/office/powerpoint/2010/main" val="3019553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9. (A) The Prime Meridian, which passes through Greenwich, England, is equivalent to</a:t>
            </a:r>
            <a:r>
              <a:rPr lang="en-US" baseline="0" dirty="0"/>
              <a:t> </a:t>
            </a:r>
            <a:r>
              <a:rPr lang="en-US" dirty="0"/>
              <a:t>the line of 0° longitude. This location of the Prime Meridian is purely an arbitrary social</a:t>
            </a:r>
            <a:r>
              <a:rPr lang="en-US" baseline="0" dirty="0"/>
              <a:t> </a:t>
            </a:r>
            <a:r>
              <a:rPr lang="en-US" dirty="0"/>
              <a:t>convention, established among the scientific community in the late 19th century, in order</a:t>
            </a:r>
            <a:r>
              <a:rPr lang="en-US" baseline="0" dirty="0"/>
              <a:t> </a:t>
            </a:r>
            <a:r>
              <a:rPr lang="en-US" dirty="0"/>
              <a:t>to create a standardized system for determining the absolute location of things on the earth’s</a:t>
            </a:r>
            <a:r>
              <a:rPr lang="en-US" baseline="0" dirty="0"/>
              <a:t> </a:t>
            </a:r>
            <a:r>
              <a:rPr lang="en-US" dirty="0"/>
              <a:t>surface.</a:t>
            </a:r>
          </a:p>
          <a:p>
            <a:endParaRPr lang="en-US" dirty="0"/>
          </a:p>
          <a:p>
            <a:r>
              <a:rPr lang="en-US" dirty="0"/>
              <a:t>10. (B) The term scale refers to a ratio between distances portrayed on a map and actual</a:t>
            </a:r>
            <a:r>
              <a:rPr lang="en-US" baseline="0" dirty="0"/>
              <a:t> </a:t>
            </a:r>
            <a:r>
              <a:rPr lang="en-US" dirty="0"/>
              <a:t>distances on the earth’s surface that correspond to this map. To be useful, every map must</a:t>
            </a:r>
            <a:r>
              <a:rPr lang="en-US" baseline="0" dirty="0"/>
              <a:t> </a:t>
            </a:r>
            <a:r>
              <a:rPr lang="en-US" dirty="0"/>
              <a:t>include a scale that provides a corresponding ratio between distance on the map and actual</a:t>
            </a:r>
            <a:r>
              <a:rPr lang="en-US" baseline="0" dirty="0"/>
              <a:t> </a:t>
            </a:r>
            <a:r>
              <a:rPr lang="en-US" dirty="0"/>
              <a:t>distance on the earth’s surface. An example of a map scale could be one inch on a map</a:t>
            </a:r>
            <a:r>
              <a:rPr lang="en-US" baseline="0" dirty="0"/>
              <a:t> </a:t>
            </a:r>
            <a:r>
              <a:rPr lang="en-US" dirty="0"/>
              <a:t>equals one mile on the actual surface of the earth.</a:t>
            </a:r>
          </a:p>
        </p:txBody>
      </p:sp>
      <p:sp>
        <p:nvSpPr>
          <p:cNvPr id="4" name="Slide Number Placeholder 3"/>
          <p:cNvSpPr>
            <a:spLocks noGrp="1"/>
          </p:cNvSpPr>
          <p:nvPr>
            <p:ph type="sldNum" sz="quarter" idx="10"/>
          </p:nvPr>
        </p:nvSpPr>
        <p:spPr/>
        <p:txBody>
          <a:bodyPr/>
          <a:lstStyle/>
          <a:p>
            <a:fld id="{1BB26937-1EE6-4806-966B-95B23A65393D}" type="slidenum">
              <a:rPr lang="en-US" smtClean="0"/>
              <a:pPr/>
              <a:t>20</a:t>
            </a:fld>
            <a:endParaRPr lang="en-US"/>
          </a:p>
        </p:txBody>
      </p:sp>
    </p:spTree>
    <p:extLst>
      <p:ext uri="{BB962C8B-B14F-4D97-AF65-F5344CB8AC3E}">
        <p14:creationId xmlns:p14="http://schemas.microsoft.com/office/powerpoint/2010/main" val="145598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B26937-1EE6-4806-966B-95B23A65393D}" type="slidenum">
              <a:rPr lang="en-US" smtClean="0"/>
              <a:pPr/>
              <a:t>28</a:t>
            </a:fld>
            <a:endParaRPr lang="en-US"/>
          </a:p>
        </p:txBody>
      </p:sp>
    </p:spTree>
    <p:extLst>
      <p:ext uri="{BB962C8B-B14F-4D97-AF65-F5344CB8AC3E}">
        <p14:creationId xmlns:p14="http://schemas.microsoft.com/office/powerpoint/2010/main" val="153415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Gendered space</a:t>
            </a:r>
          </a:p>
          <a:p>
            <a:pPr rtl="0" fontAlgn="base"/>
            <a:r>
              <a:rPr lang="en-US" sz="1200" b="0" i="0" u="none" strike="noStrike" kern="1200" dirty="0">
                <a:solidFill>
                  <a:schemeClr val="tx1"/>
                </a:solidFill>
                <a:effectLst/>
                <a:latin typeface="+mn-lt"/>
                <a:ea typeface="+mn-ea"/>
                <a:cs typeface="+mn-cs"/>
              </a:rPr>
              <a:t>Demographic equation</a:t>
            </a:r>
          </a:p>
          <a:p>
            <a:pPr rtl="0" fontAlgn="base"/>
            <a:r>
              <a:rPr lang="en-US" sz="1200" b="0" i="0" u="none" strike="noStrike" kern="1200" dirty="0">
                <a:solidFill>
                  <a:schemeClr val="tx1"/>
                </a:solidFill>
                <a:effectLst/>
                <a:latin typeface="+mn-lt"/>
                <a:ea typeface="+mn-ea"/>
                <a:cs typeface="+mn-cs"/>
              </a:rPr>
              <a:t>Cohort</a:t>
            </a:r>
          </a:p>
          <a:p>
            <a:pPr rtl="0" fontAlgn="base"/>
            <a:r>
              <a:rPr lang="en-US" sz="1200" b="0" i="0" u="none" strike="noStrike" kern="1200" dirty="0">
                <a:solidFill>
                  <a:schemeClr val="tx1"/>
                </a:solidFill>
                <a:effectLst/>
                <a:latin typeface="+mn-lt"/>
                <a:ea typeface="+mn-ea"/>
                <a:cs typeface="+mn-cs"/>
              </a:rPr>
              <a:t>Chain migration</a:t>
            </a:r>
          </a:p>
          <a:p>
            <a:pPr rtl="0" fontAlgn="base"/>
            <a:r>
              <a:rPr lang="en-US" sz="1200" b="0" i="0" u="none" strike="noStrike" kern="1200" dirty="0">
                <a:solidFill>
                  <a:schemeClr val="tx1"/>
                </a:solidFill>
                <a:effectLst/>
                <a:latin typeface="+mn-lt"/>
                <a:ea typeface="+mn-ea"/>
                <a:cs typeface="+mn-cs"/>
              </a:rPr>
              <a:t>History of migration</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Maladaptation</a:t>
            </a:r>
          </a:p>
          <a:p>
            <a:pPr rtl="0" fontAlgn="base"/>
            <a:r>
              <a:rPr lang="en-US" sz="1200" b="0" i="0" u="none" strike="noStrike" kern="1200" dirty="0">
                <a:solidFill>
                  <a:schemeClr val="tx1"/>
                </a:solidFill>
                <a:effectLst/>
                <a:latin typeface="+mn-lt"/>
                <a:ea typeface="+mn-ea"/>
                <a:cs typeface="+mn-cs"/>
              </a:rPr>
              <a:t>Cyclic Movement</a:t>
            </a:r>
          </a:p>
          <a:p>
            <a:pPr rtl="0" fontAlgn="base"/>
            <a:r>
              <a:rPr lang="en-US" sz="1200" b="0" i="0" u="none" strike="noStrike" kern="1200" dirty="0">
                <a:solidFill>
                  <a:schemeClr val="tx1"/>
                </a:solidFill>
                <a:effectLst/>
                <a:latin typeface="+mn-lt"/>
                <a:ea typeface="+mn-ea"/>
                <a:cs typeface="+mn-cs"/>
              </a:rPr>
              <a:t>Intervening Opportunity</a:t>
            </a:r>
          </a:p>
          <a:p>
            <a:pPr rtl="0" fontAlgn="base"/>
            <a:r>
              <a:rPr lang="en-US" sz="1200" b="0" i="0" u="none" strike="noStrike" kern="1200" dirty="0">
                <a:solidFill>
                  <a:schemeClr val="tx1"/>
                </a:solidFill>
                <a:effectLst/>
                <a:latin typeface="+mn-lt"/>
                <a:ea typeface="+mn-ea"/>
                <a:cs typeface="+mn-cs"/>
              </a:rPr>
              <a:t>Space-Time Prism</a:t>
            </a:r>
          </a:p>
          <a:p>
            <a:pPr rtl="0" fontAlgn="base"/>
            <a:r>
              <a:rPr lang="en-US" sz="1200" b="0" i="0" u="none" strike="noStrike" kern="1200" dirty="0">
                <a:solidFill>
                  <a:schemeClr val="tx1"/>
                </a:solidFill>
                <a:effectLst/>
                <a:latin typeface="+mn-lt"/>
                <a:ea typeface="+mn-ea"/>
                <a:cs typeface="+mn-cs"/>
              </a:rPr>
              <a:t>Transmigration</a:t>
            </a:r>
          </a:p>
          <a:p>
            <a:endParaRPr lang="en-US" dirty="0"/>
          </a:p>
        </p:txBody>
      </p:sp>
      <p:sp>
        <p:nvSpPr>
          <p:cNvPr id="4" name="Slide Number Placeholder 3"/>
          <p:cNvSpPr>
            <a:spLocks noGrp="1"/>
          </p:cNvSpPr>
          <p:nvPr>
            <p:ph type="sldNum" sz="quarter" idx="10"/>
          </p:nvPr>
        </p:nvSpPr>
        <p:spPr/>
        <p:txBody>
          <a:bodyPr/>
          <a:lstStyle/>
          <a:p>
            <a:fld id="{1BB26937-1EE6-4806-966B-95B23A65393D}" type="slidenum">
              <a:rPr lang="en-US" smtClean="0"/>
              <a:pPr/>
              <a:t>30</a:t>
            </a:fld>
            <a:endParaRPr lang="en-US"/>
          </a:p>
        </p:txBody>
      </p:sp>
    </p:spTree>
    <p:extLst>
      <p:ext uri="{BB962C8B-B14F-4D97-AF65-F5344CB8AC3E}">
        <p14:creationId xmlns:p14="http://schemas.microsoft.com/office/powerpoint/2010/main" val="347672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602DDB6F-3305-4199-99CB-55CC17B63877}" type="datetimeFigureOut">
              <a:rPr lang="en-US" smtClean="0"/>
              <a:pPr/>
              <a:t>11/20/2019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EFFA200-04D4-42FE-8ABD-EB40A69784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2DDB6F-3305-4199-99CB-55CC17B63877}"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FA200-04D4-42FE-8ABD-EB40A69784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2DDB6F-3305-4199-99CB-55CC17B63877}"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FA200-04D4-42FE-8ABD-EB40A69784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02DDB6F-3305-4199-99CB-55CC17B63877}" type="datetimeFigureOut">
              <a:rPr lang="en-US" smtClean="0"/>
              <a:pPr/>
              <a:t>11/20/2019</a:t>
            </a:fld>
            <a:endParaRPr lang="en-US"/>
          </a:p>
        </p:txBody>
      </p:sp>
      <p:sp>
        <p:nvSpPr>
          <p:cNvPr id="9" name="Slide Number Placeholder 8"/>
          <p:cNvSpPr>
            <a:spLocks noGrp="1"/>
          </p:cNvSpPr>
          <p:nvPr>
            <p:ph type="sldNum" sz="quarter" idx="15"/>
          </p:nvPr>
        </p:nvSpPr>
        <p:spPr/>
        <p:txBody>
          <a:bodyPr rtlCol="0"/>
          <a:lstStyle/>
          <a:p>
            <a:fld id="{7EFFA200-04D4-42FE-8ABD-EB40A69784D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02DDB6F-3305-4199-99CB-55CC17B63877}" type="datetimeFigureOut">
              <a:rPr lang="en-US" smtClean="0"/>
              <a:pPr/>
              <a:t>11/20/2019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EFFA200-04D4-42FE-8ABD-EB40A69784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02DDB6F-3305-4199-99CB-55CC17B63877}"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FA200-04D4-42FE-8ABD-EB40A69784D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02DDB6F-3305-4199-99CB-55CC17B63877}"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FFA200-04D4-42FE-8ABD-EB40A69784D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02DDB6F-3305-4199-99CB-55CC17B63877}" type="datetimeFigureOut">
              <a:rPr lang="en-US" smtClean="0"/>
              <a:pPr/>
              <a:t>11/20/2019</a:t>
            </a:fld>
            <a:endParaRPr lang="en-US"/>
          </a:p>
        </p:txBody>
      </p:sp>
      <p:sp>
        <p:nvSpPr>
          <p:cNvPr id="7" name="Slide Number Placeholder 6"/>
          <p:cNvSpPr>
            <a:spLocks noGrp="1"/>
          </p:cNvSpPr>
          <p:nvPr>
            <p:ph type="sldNum" sz="quarter" idx="11"/>
          </p:nvPr>
        </p:nvSpPr>
        <p:spPr/>
        <p:txBody>
          <a:bodyPr rtlCol="0"/>
          <a:lstStyle/>
          <a:p>
            <a:fld id="{7EFFA200-04D4-42FE-8ABD-EB40A69784D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DDB6F-3305-4199-99CB-55CC17B63877}" type="datetimeFigureOut">
              <a:rPr lang="en-US" smtClean="0"/>
              <a:pPr/>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FFA200-04D4-42FE-8ABD-EB40A69784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02DDB6F-3305-4199-99CB-55CC17B63877}" type="datetimeFigureOut">
              <a:rPr lang="en-US" smtClean="0"/>
              <a:pPr/>
              <a:t>11/20/2019</a:t>
            </a:fld>
            <a:endParaRPr lang="en-US"/>
          </a:p>
        </p:txBody>
      </p:sp>
      <p:sp>
        <p:nvSpPr>
          <p:cNvPr id="22" name="Slide Number Placeholder 21"/>
          <p:cNvSpPr>
            <a:spLocks noGrp="1"/>
          </p:cNvSpPr>
          <p:nvPr>
            <p:ph type="sldNum" sz="quarter" idx="15"/>
          </p:nvPr>
        </p:nvSpPr>
        <p:spPr/>
        <p:txBody>
          <a:bodyPr rtlCol="0"/>
          <a:lstStyle/>
          <a:p>
            <a:fld id="{7EFFA200-04D4-42FE-8ABD-EB40A69784D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02DDB6F-3305-4199-99CB-55CC17B63877}" type="datetimeFigureOut">
              <a:rPr lang="en-US" smtClean="0"/>
              <a:pPr/>
              <a:t>11/20/2019</a:t>
            </a:fld>
            <a:endParaRPr lang="en-US"/>
          </a:p>
        </p:txBody>
      </p:sp>
      <p:sp>
        <p:nvSpPr>
          <p:cNvPr id="18" name="Slide Number Placeholder 17"/>
          <p:cNvSpPr>
            <a:spLocks noGrp="1"/>
          </p:cNvSpPr>
          <p:nvPr>
            <p:ph type="sldNum" sz="quarter" idx="11"/>
          </p:nvPr>
        </p:nvSpPr>
        <p:spPr/>
        <p:txBody>
          <a:bodyPr rtlCol="0"/>
          <a:lstStyle/>
          <a:p>
            <a:fld id="{7EFFA200-04D4-42FE-8ABD-EB40A69784D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02DDB6F-3305-4199-99CB-55CC17B63877}" type="datetimeFigureOut">
              <a:rPr lang="en-US" smtClean="0"/>
              <a:pPr/>
              <a:t>11/20/2019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EFFA200-04D4-42FE-8ABD-EB40A69784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 HUG Course Review</a:t>
            </a:r>
          </a:p>
        </p:txBody>
      </p:sp>
      <p:sp>
        <p:nvSpPr>
          <p:cNvPr id="3" name="Subtitle 2"/>
          <p:cNvSpPr>
            <a:spLocks noGrp="1"/>
          </p:cNvSpPr>
          <p:nvPr>
            <p:ph type="subTitle" idx="1"/>
          </p:nvPr>
        </p:nvSpPr>
        <p:spPr/>
        <p:txBody>
          <a:bodyPr/>
          <a:lstStyle/>
          <a:p>
            <a:r>
              <a:rPr lang="en-US" dirty="0"/>
              <a:t>Comprehensive Exam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Map Projections and tools</a:t>
            </a:r>
          </a:p>
        </p:txBody>
      </p:sp>
      <p:sp>
        <p:nvSpPr>
          <p:cNvPr id="3" name="Content Placeholder 2"/>
          <p:cNvSpPr>
            <a:spLocks noGrp="1"/>
          </p:cNvSpPr>
          <p:nvPr>
            <p:ph sz="quarter" idx="1"/>
          </p:nvPr>
        </p:nvSpPr>
        <p:spPr>
          <a:xfrm>
            <a:off x="304800" y="2133600"/>
            <a:ext cx="3657600" cy="3352800"/>
          </a:xfrm>
        </p:spPr>
        <p:style>
          <a:lnRef idx="2">
            <a:schemeClr val="accent3"/>
          </a:lnRef>
          <a:fillRef idx="1">
            <a:schemeClr val="lt1"/>
          </a:fillRef>
          <a:effectRef idx="0">
            <a:schemeClr val="accent3"/>
          </a:effectRef>
          <a:fontRef idx="minor">
            <a:schemeClr val="dk1"/>
          </a:fontRef>
        </p:style>
        <p:txBody>
          <a:bodyPr>
            <a:normAutofit/>
          </a:bodyPr>
          <a:lstStyle/>
          <a:p>
            <a:r>
              <a:rPr lang="en-US" u="sng" dirty="0"/>
              <a:t>Equal Area Projections</a:t>
            </a:r>
            <a:r>
              <a:rPr lang="en-US" dirty="0"/>
              <a:t>: the relative size/area of the landmasses are the same as in reality</a:t>
            </a:r>
          </a:p>
          <a:p>
            <a:pPr lvl="1"/>
            <a:r>
              <a:rPr lang="en-US" dirty="0"/>
              <a:t>Gall-Peters projection </a:t>
            </a:r>
          </a:p>
          <a:p>
            <a:pPr lvl="1"/>
            <a:r>
              <a:rPr lang="en-US" dirty="0"/>
              <a:t>Goode </a:t>
            </a:r>
            <a:r>
              <a:rPr lang="en-US" dirty="0" err="1"/>
              <a:t>Homolosine</a:t>
            </a:r>
            <a:r>
              <a:rPr lang="en-US" dirty="0"/>
              <a:t> Projection</a:t>
            </a:r>
          </a:p>
          <a:p>
            <a:pPr lvl="1">
              <a:buNone/>
            </a:pPr>
            <a:endParaRPr lang="en-US" dirty="0"/>
          </a:p>
        </p:txBody>
      </p:sp>
      <p:sp>
        <p:nvSpPr>
          <p:cNvPr id="5" name="TextBox 4"/>
          <p:cNvSpPr txBox="1"/>
          <p:nvPr/>
        </p:nvSpPr>
        <p:spPr>
          <a:xfrm>
            <a:off x="152400" y="1066800"/>
            <a:ext cx="8610600"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a:t>Projections distort: Shape, distance, relative size, direction </a:t>
            </a:r>
          </a:p>
          <a:p>
            <a:endParaRPr lang="en-US" dirty="0"/>
          </a:p>
        </p:txBody>
      </p:sp>
      <p:pic>
        <p:nvPicPr>
          <p:cNvPr id="29698" name="Picture 2" descr="https://upload.wikimedia.org/wikipedia/commons/3/34/Gall%E2%80%93Peters_projection_SW.jpg"/>
          <p:cNvPicPr>
            <a:picLocks noChangeAspect="1" noChangeArrowheads="1"/>
          </p:cNvPicPr>
          <p:nvPr/>
        </p:nvPicPr>
        <p:blipFill>
          <a:blip r:embed="rId3" cstate="print"/>
          <a:srcRect/>
          <a:stretch>
            <a:fillRect/>
          </a:stretch>
        </p:blipFill>
        <p:spPr bwMode="auto">
          <a:xfrm>
            <a:off x="4191000" y="1939046"/>
            <a:ext cx="4362450" cy="2785354"/>
          </a:xfrm>
          <a:prstGeom prst="rect">
            <a:avLst/>
          </a:prstGeom>
          <a:noFill/>
        </p:spPr>
      </p:pic>
      <p:pic>
        <p:nvPicPr>
          <p:cNvPr id="29700" name="Picture 4" descr="https://upload.wikimedia.org/wikipedia/commons/thumb/f/f2/Goode_homolosine_projection_SW.jpg/300px-Goode_homolosine_projection_SW.jpg"/>
          <p:cNvPicPr>
            <a:picLocks noChangeAspect="1" noChangeArrowheads="1"/>
          </p:cNvPicPr>
          <p:nvPr/>
        </p:nvPicPr>
        <p:blipFill>
          <a:blip r:embed="rId4" cstate="print"/>
          <a:srcRect/>
          <a:stretch>
            <a:fillRect/>
          </a:stretch>
        </p:blipFill>
        <p:spPr bwMode="auto">
          <a:xfrm>
            <a:off x="4305300" y="4815967"/>
            <a:ext cx="4152900" cy="181343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Important Map Projections and tools</a:t>
            </a:r>
          </a:p>
        </p:txBody>
      </p:sp>
      <p:sp>
        <p:nvSpPr>
          <p:cNvPr id="4" name="Content Placeholder 3"/>
          <p:cNvSpPr>
            <a:spLocks noGrp="1"/>
          </p:cNvSpPr>
          <p:nvPr>
            <p:ph sz="quarter" idx="1"/>
          </p:nvPr>
        </p:nvSpPr>
        <p:spPr>
          <a:xfrm>
            <a:off x="457200" y="1447800"/>
            <a:ext cx="3657600" cy="2286000"/>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en-US" u="sng" dirty="0"/>
              <a:t>Conformal Projections</a:t>
            </a:r>
            <a:r>
              <a:rPr lang="en-US" dirty="0"/>
              <a:t>: accurately represents the </a:t>
            </a:r>
            <a:r>
              <a:rPr lang="en-US" b="1" dirty="0"/>
              <a:t>shape</a:t>
            </a:r>
            <a:r>
              <a:rPr lang="en-US" dirty="0"/>
              <a:t> of landforms, but distorts </a:t>
            </a:r>
            <a:r>
              <a:rPr lang="en-US" b="1" dirty="0"/>
              <a:t>relative size</a:t>
            </a:r>
          </a:p>
          <a:p>
            <a:pPr lvl="1"/>
            <a:r>
              <a:rPr lang="en-US" b="1" dirty="0"/>
              <a:t>Mercator Projection</a:t>
            </a:r>
          </a:p>
          <a:p>
            <a:endParaRPr lang="en-US" dirty="0"/>
          </a:p>
        </p:txBody>
      </p:sp>
      <p:sp>
        <p:nvSpPr>
          <p:cNvPr id="5" name="Content Placeholder 4"/>
          <p:cNvSpPr>
            <a:spLocks noGrp="1"/>
          </p:cNvSpPr>
          <p:nvPr>
            <p:ph sz="quarter" idx="2"/>
          </p:nvPr>
        </p:nvSpPr>
        <p:spPr>
          <a:xfrm>
            <a:off x="4648200" y="1447800"/>
            <a:ext cx="3657600" cy="2362200"/>
          </a:xfrm>
        </p:spPr>
        <p:style>
          <a:lnRef idx="2">
            <a:schemeClr val="accent2"/>
          </a:lnRef>
          <a:fillRef idx="1">
            <a:schemeClr val="lt1"/>
          </a:fillRef>
          <a:effectRef idx="0">
            <a:schemeClr val="accent2"/>
          </a:effectRef>
          <a:fontRef idx="minor">
            <a:schemeClr val="dk1"/>
          </a:fontRef>
        </p:style>
        <p:txBody>
          <a:bodyPr>
            <a:normAutofit fontScale="92500"/>
          </a:bodyPr>
          <a:lstStyle/>
          <a:p>
            <a:r>
              <a:rPr lang="en-US" u="sng" dirty="0"/>
              <a:t>Compromise Projection</a:t>
            </a:r>
            <a:r>
              <a:rPr lang="en-US" dirty="0"/>
              <a:t>: all four properties are distorted slightly but not drastically</a:t>
            </a:r>
          </a:p>
          <a:p>
            <a:pPr lvl="1"/>
            <a:r>
              <a:rPr lang="en-US" b="1" dirty="0"/>
              <a:t>Robinson Projection </a:t>
            </a:r>
          </a:p>
          <a:p>
            <a:pPr>
              <a:buNone/>
            </a:pPr>
            <a:endParaRPr lang="en-US" dirty="0"/>
          </a:p>
        </p:txBody>
      </p:sp>
      <p:sp>
        <p:nvSpPr>
          <p:cNvPr id="33796" name="AutoShape 4" descr="Image result for robinson proje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Image result for robinson proje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800" name="Picture 8" descr="https://upload.wikimedia.org/wikipedia/commons/9/96/Robinson_projection_SW.jpg"/>
          <p:cNvPicPr>
            <a:picLocks noChangeAspect="1" noChangeArrowheads="1"/>
          </p:cNvPicPr>
          <p:nvPr/>
        </p:nvPicPr>
        <p:blipFill>
          <a:blip r:embed="rId3" cstate="print"/>
          <a:srcRect/>
          <a:stretch>
            <a:fillRect/>
          </a:stretch>
        </p:blipFill>
        <p:spPr bwMode="auto">
          <a:xfrm>
            <a:off x="4145280" y="4114800"/>
            <a:ext cx="4160520" cy="2122714"/>
          </a:xfrm>
          <a:prstGeom prst="rect">
            <a:avLst/>
          </a:prstGeom>
          <a:noFill/>
        </p:spPr>
      </p:pic>
      <p:pic>
        <p:nvPicPr>
          <p:cNvPr id="33802" name="Picture 10" descr="https://upload.wikimedia.org/wikipedia/commons/f/f4/Mercator_projection_SW.jpg"/>
          <p:cNvPicPr>
            <a:picLocks noChangeAspect="1" noChangeArrowheads="1"/>
          </p:cNvPicPr>
          <p:nvPr/>
        </p:nvPicPr>
        <p:blipFill>
          <a:blip r:embed="rId4" cstate="print"/>
          <a:srcRect/>
          <a:stretch>
            <a:fillRect/>
          </a:stretch>
        </p:blipFill>
        <p:spPr bwMode="auto">
          <a:xfrm>
            <a:off x="609600" y="3886200"/>
            <a:ext cx="3143577"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Types of Maps and Mapping Tools</a:t>
            </a:r>
          </a:p>
        </p:txBody>
      </p:sp>
      <p:sp>
        <p:nvSpPr>
          <p:cNvPr id="3" name="Content Placeholder 2"/>
          <p:cNvSpPr>
            <a:spLocks noGrp="1"/>
          </p:cNvSpPr>
          <p:nvPr>
            <p:ph sz="quarter" idx="1"/>
          </p:nvPr>
        </p:nvSpPr>
        <p:spPr>
          <a:xfrm>
            <a:off x="457200" y="1600200"/>
            <a:ext cx="3657600" cy="4572000"/>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r>
              <a:rPr lang="en-US" b="1" u="sng" dirty="0"/>
              <a:t>GIS</a:t>
            </a:r>
          </a:p>
          <a:p>
            <a:pPr lvl="1"/>
            <a:r>
              <a:rPr lang="en-US" dirty="0"/>
              <a:t>Computer program that stores geographic data and produces maps to show those data in space often through layering data patterns over each other</a:t>
            </a:r>
          </a:p>
          <a:p>
            <a:r>
              <a:rPr lang="en-US" b="1" u="sng" dirty="0"/>
              <a:t>GPS</a:t>
            </a:r>
          </a:p>
          <a:p>
            <a:pPr lvl="1"/>
            <a:r>
              <a:rPr lang="en-US" dirty="0"/>
              <a:t>Accurately determines the precise location of something on Earth</a:t>
            </a:r>
          </a:p>
          <a:p>
            <a:r>
              <a:rPr lang="en-US" b="1" u="sng" dirty="0"/>
              <a:t>Remote sensing</a:t>
            </a:r>
          </a:p>
          <a:p>
            <a:pPr lvl="1"/>
            <a:r>
              <a:rPr lang="en-US" dirty="0"/>
              <a:t>Refers to the collection of information from satellites and other long- distance methods.</a:t>
            </a:r>
          </a:p>
        </p:txBody>
      </p:sp>
      <p:sp>
        <p:nvSpPr>
          <p:cNvPr id="4" name="Content Placeholder 3"/>
          <p:cNvSpPr>
            <a:spLocks noGrp="1"/>
          </p:cNvSpPr>
          <p:nvPr>
            <p:ph sz="quarter" idx="2"/>
          </p:nvPr>
        </p:nvSpPr>
        <p:spPr>
          <a:xfrm>
            <a:off x="4495800" y="1600200"/>
            <a:ext cx="3657600" cy="457200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en-US" b="1" u="sng" dirty="0"/>
              <a:t>Reference Maps</a:t>
            </a:r>
          </a:p>
          <a:p>
            <a:pPr lvl="1"/>
            <a:r>
              <a:rPr lang="en-US" dirty="0"/>
              <a:t>Show common features such as boundaries, roads and mountains</a:t>
            </a:r>
          </a:p>
          <a:p>
            <a:r>
              <a:rPr lang="en-US" b="1" u="sng" dirty="0"/>
              <a:t>Thematic Maps</a:t>
            </a:r>
          </a:p>
          <a:p>
            <a:pPr lvl="1"/>
            <a:r>
              <a:rPr lang="en-US" dirty="0"/>
              <a:t>Display one feature or pattern, such as climate, city size.</a:t>
            </a:r>
          </a:p>
          <a:p>
            <a:r>
              <a:rPr lang="en-US" b="1" u="sng" dirty="0" err="1"/>
              <a:t>Isoline</a:t>
            </a:r>
            <a:r>
              <a:rPr lang="en-US" b="1" u="sng" dirty="0"/>
              <a:t> thematic maps</a:t>
            </a:r>
          </a:p>
          <a:p>
            <a:pPr lvl="1"/>
            <a:r>
              <a:rPr lang="en-US" dirty="0"/>
              <a:t>Display lines that connect points of equal value, such as elevation levels</a:t>
            </a:r>
          </a:p>
          <a:p>
            <a:r>
              <a:rPr lang="en-US" b="1" u="sng" dirty="0" err="1"/>
              <a:t>Choropleth</a:t>
            </a:r>
            <a:r>
              <a:rPr lang="en-US" b="1" u="sng" dirty="0"/>
              <a:t> thematic maps </a:t>
            </a:r>
          </a:p>
          <a:p>
            <a:pPr lvl="1"/>
            <a:r>
              <a:rPr lang="en-US" dirty="0"/>
              <a:t>Show patterns of some variable using colors or degrees of shading,  such as population density</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228600"/>
            <a:ext cx="3657600" cy="4572000"/>
          </a:xfrm>
        </p:spPr>
        <p:txBody>
          <a:bodyPr/>
          <a:lstStyle/>
          <a:p>
            <a:r>
              <a:rPr lang="en-US" dirty="0" err="1"/>
              <a:t>Isoline</a:t>
            </a:r>
            <a:r>
              <a:rPr lang="en-US" dirty="0"/>
              <a:t> Map</a:t>
            </a:r>
          </a:p>
          <a:p>
            <a:endParaRPr lang="en-US" dirty="0"/>
          </a:p>
          <a:p>
            <a:endParaRPr lang="en-US" dirty="0"/>
          </a:p>
          <a:p>
            <a:endParaRPr lang="en-US" dirty="0"/>
          </a:p>
          <a:p>
            <a:endParaRPr lang="en-US" dirty="0"/>
          </a:p>
          <a:p>
            <a:endParaRPr lang="en-US" dirty="0"/>
          </a:p>
          <a:p>
            <a:endParaRPr lang="en-US" dirty="0"/>
          </a:p>
          <a:p>
            <a:r>
              <a:rPr lang="en-US" dirty="0" err="1"/>
              <a:t>Choropleth</a:t>
            </a:r>
            <a:r>
              <a:rPr lang="en-US" dirty="0"/>
              <a:t> Map </a:t>
            </a:r>
          </a:p>
        </p:txBody>
      </p:sp>
      <p:sp>
        <p:nvSpPr>
          <p:cNvPr id="4" name="Content Placeholder 3"/>
          <p:cNvSpPr>
            <a:spLocks noGrp="1"/>
          </p:cNvSpPr>
          <p:nvPr>
            <p:ph sz="quarter" idx="2"/>
          </p:nvPr>
        </p:nvSpPr>
        <p:spPr/>
        <p:txBody>
          <a:bodyPr/>
          <a:lstStyle/>
          <a:p>
            <a:r>
              <a:rPr lang="en-US" dirty="0"/>
              <a:t>Cartographic Map</a:t>
            </a:r>
          </a:p>
        </p:txBody>
      </p:sp>
      <p:pic>
        <p:nvPicPr>
          <p:cNvPr id="1026" name="Picture 2" descr="Two versions of a section of a map: one a black and white image with isolines alone (left), and one with a sequential color scheme in addition to the isolines (right)."/>
          <p:cNvPicPr>
            <a:picLocks noChangeAspect="1" noChangeArrowheads="1"/>
          </p:cNvPicPr>
          <p:nvPr/>
        </p:nvPicPr>
        <p:blipFill>
          <a:blip r:embed="rId2" cstate="print"/>
          <a:srcRect/>
          <a:stretch>
            <a:fillRect/>
          </a:stretch>
        </p:blipFill>
        <p:spPr bwMode="auto">
          <a:xfrm>
            <a:off x="609600" y="762000"/>
            <a:ext cx="2743200" cy="2409826"/>
          </a:xfrm>
          <a:prstGeom prst="rect">
            <a:avLst/>
          </a:prstGeom>
          <a:noFill/>
        </p:spPr>
      </p:pic>
      <p:pic>
        <p:nvPicPr>
          <p:cNvPr id="1028" name="Picture 4" descr="Image result for choropleth map"/>
          <p:cNvPicPr>
            <a:picLocks noChangeAspect="1" noChangeArrowheads="1"/>
          </p:cNvPicPr>
          <p:nvPr/>
        </p:nvPicPr>
        <p:blipFill>
          <a:blip r:embed="rId3" cstate="print"/>
          <a:srcRect/>
          <a:stretch>
            <a:fillRect/>
          </a:stretch>
        </p:blipFill>
        <p:spPr bwMode="auto">
          <a:xfrm>
            <a:off x="609600" y="3886200"/>
            <a:ext cx="2667000" cy="2095501"/>
          </a:xfrm>
          <a:prstGeom prst="rect">
            <a:avLst/>
          </a:prstGeom>
          <a:noFill/>
        </p:spPr>
      </p:pic>
      <p:pic>
        <p:nvPicPr>
          <p:cNvPr id="1030" name="Picture 6" descr="Image result for cartogram map population"/>
          <p:cNvPicPr>
            <a:picLocks noChangeAspect="1" noChangeArrowheads="1"/>
          </p:cNvPicPr>
          <p:nvPr/>
        </p:nvPicPr>
        <p:blipFill>
          <a:blip r:embed="rId4" cstate="print"/>
          <a:srcRect/>
          <a:stretch>
            <a:fillRect/>
          </a:stretch>
        </p:blipFill>
        <p:spPr bwMode="auto">
          <a:xfrm>
            <a:off x="3429000" y="2207895"/>
            <a:ext cx="5381625" cy="28702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Mapping Terms</a:t>
            </a:r>
          </a:p>
        </p:txBody>
      </p:sp>
      <p:sp>
        <p:nvSpPr>
          <p:cNvPr id="3" name="Content Placeholder 2"/>
          <p:cNvSpPr>
            <a:spLocks noGrp="1"/>
          </p:cNvSpPr>
          <p:nvPr>
            <p:ph sz="quarter" idx="1"/>
          </p:nvPr>
        </p:nvSpPr>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en-US" b="1" dirty="0"/>
              <a:t>Scale</a:t>
            </a:r>
          </a:p>
          <a:p>
            <a:pPr lvl="1"/>
            <a:r>
              <a:rPr lang="en-US" dirty="0"/>
              <a:t>Relationship between distance on the map and the actual measurement in the real world</a:t>
            </a:r>
          </a:p>
          <a:p>
            <a:pPr lvl="1"/>
            <a:r>
              <a:rPr lang="en-US" dirty="0"/>
              <a:t>The larger the area of space being represented on the map, the smaller the scale.</a:t>
            </a:r>
          </a:p>
          <a:p>
            <a:pPr lvl="2"/>
            <a:r>
              <a:rPr lang="en-US" dirty="0"/>
              <a:t>Globe would have the smallest scale.</a:t>
            </a:r>
          </a:p>
          <a:p>
            <a:pPr lvl="2"/>
            <a:r>
              <a:rPr lang="en-US" dirty="0"/>
              <a:t>Village or Town would have a large scale.</a:t>
            </a:r>
          </a:p>
        </p:txBody>
      </p:sp>
      <p:sp>
        <p:nvSpPr>
          <p:cNvPr id="4" name="Content Placeholder 3"/>
          <p:cNvSpPr>
            <a:spLocks noGrp="1"/>
          </p:cNvSpPr>
          <p:nvPr>
            <p:ph sz="quarter" idx="2"/>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en-US" b="1" dirty="0"/>
              <a:t>Longitude /Meridian</a:t>
            </a:r>
          </a:p>
          <a:p>
            <a:pPr lvl="1"/>
            <a:r>
              <a:rPr lang="en-US" dirty="0"/>
              <a:t>Arc drawn between the North and South Poles. </a:t>
            </a:r>
          </a:p>
          <a:p>
            <a:pPr lvl="1"/>
            <a:r>
              <a:rPr lang="en-US" dirty="0"/>
              <a:t>0° = </a:t>
            </a:r>
            <a:r>
              <a:rPr lang="en-US" b="1" dirty="0"/>
              <a:t>Prime Meridian</a:t>
            </a:r>
          </a:p>
          <a:p>
            <a:pPr lvl="1"/>
            <a:r>
              <a:rPr lang="en-US" dirty="0"/>
              <a:t>180° = opposite side (</a:t>
            </a:r>
            <a:r>
              <a:rPr lang="en-US" b="1" dirty="0"/>
              <a:t>International Date line</a:t>
            </a:r>
            <a:r>
              <a:rPr lang="en-US" dirty="0"/>
              <a:t>)</a:t>
            </a:r>
          </a:p>
          <a:p>
            <a:pPr lvl="1"/>
            <a:r>
              <a:rPr lang="en-US" dirty="0"/>
              <a:t>0° -180° East or West </a:t>
            </a:r>
          </a:p>
          <a:p>
            <a:r>
              <a:rPr lang="en-US" b="1" dirty="0"/>
              <a:t>Latitude/Parallel</a:t>
            </a:r>
          </a:p>
          <a:p>
            <a:pPr lvl="1"/>
            <a:r>
              <a:rPr lang="en-US" dirty="0"/>
              <a:t>Circle drawn around the globe parallel to the equator at right angles to the meridians.</a:t>
            </a:r>
          </a:p>
          <a:p>
            <a:pPr lvl="1"/>
            <a:r>
              <a:rPr lang="en-US" dirty="0"/>
              <a:t>0° to 90° North or South </a:t>
            </a:r>
          </a:p>
          <a:p>
            <a:pPr lvl="1"/>
            <a:r>
              <a:rPr lang="en-US" dirty="0"/>
              <a:t>0° = </a:t>
            </a:r>
            <a:r>
              <a:rPr lang="en-US" b="1" dirty="0"/>
              <a:t>Equator</a:t>
            </a:r>
          </a:p>
          <a:p>
            <a:pPr lvl="1"/>
            <a:r>
              <a:rPr lang="en-US" dirty="0"/>
              <a:t>90° N= </a:t>
            </a:r>
            <a:r>
              <a:rPr lang="en-US" b="1" dirty="0"/>
              <a:t>North Pole</a:t>
            </a:r>
          </a:p>
          <a:p>
            <a:pPr lvl="1"/>
            <a:r>
              <a:rPr lang="en-US" dirty="0"/>
              <a:t>90° S= </a:t>
            </a:r>
            <a:r>
              <a:rPr lang="en-US" b="1" dirty="0"/>
              <a:t>South Pole</a:t>
            </a:r>
          </a:p>
          <a:p>
            <a:pPr lvl="1">
              <a:buNone/>
            </a:pPr>
            <a:endParaRPr lang="en-US" dirty="0"/>
          </a:p>
          <a:p>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a:t>Other Important Concepts and Terms</a:t>
            </a:r>
          </a:p>
        </p:txBody>
      </p:sp>
      <p:sp>
        <p:nvSpPr>
          <p:cNvPr id="4" name="Content Placeholder 3"/>
          <p:cNvSpPr>
            <a:spLocks noGrp="1"/>
          </p:cNvSpPr>
          <p:nvPr>
            <p:ph sz="quarter" idx="1"/>
          </p:nvPr>
        </p:nvSpPr>
        <p:spPr>
          <a:xfrm>
            <a:off x="457200" y="990600"/>
            <a:ext cx="3657600" cy="5029200"/>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en-US" dirty="0"/>
              <a:t>Diffusion </a:t>
            </a:r>
          </a:p>
          <a:p>
            <a:pPr lvl="1"/>
            <a:r>
              <a:rPr lang="en-US" dirty="0"/>
              <a:t>Relocation Diffusion </a:t>
            </a:r>
          </a:p>
          <a:p>
            <a:pPr lvl="1"/>
            <a:r>
              <a:rPr lang="en-US" dirty="0"/>
              <a:t>Expansion Diffusion </a:t>
            </a:r>
          </a:p>
          <a:p>
            <a:pPr lvl="2"/>
            <a:r>
              <a:rPr lang="en-US" dirty="0"/>
              <a:t>Hierarchical diffusion </a:t>
            </a:r>
          </a:p>
          <a:p>
            <a:pPr lvl="2"/>
            <a:r>
              <a:rPr lang="en-US" dirty="0"/>
              <a:t>Stimulus diffusion </a:t>
            </a:r>
          </a:p>
          <a:p>
            <a:pPr lvl="2"/>
            <a:r>
              <a:rPr lang="en-US" dirty="0"/>
              <a:t>Contagious diffusion </a:t>
            </a:r>
          </a:p>
          <a:p>
            <a:r>
              <a:rPr lang="en-US" dirty="0"/>
              <a:t>Distribution of features </a:t>
            </a:r>
          </a:p>
          <a:p>
            <a:pPr lvl="1"/>
            <a:r>
              <a:rPr lang="en-US" b="1" u="sng" dirty="0"/>
              <a:t>Distribution</a:t>
            </a:r>
            <a:r>
              <a:rPr lang="en-US" dirty="0"/>
              <a:t>: arrangement of a feature in space</a:t>
            </a:r>
          </a:p>
          <a:p>
            <a:pPr lvl="1"/>
            <a:r>
              <a:rPr lang="en-US" b="1" u="sng" dirty="0"/>
              <a:t>Density</a:t>
            </a:r>
            <a:r>
              <a:rPr lang="en-US" dirty="0"/>
              <a:t>: the frequency with which something occurs in space </a:t>
            </a:r>
          </a:p>
          <a:p>
            <a:pPr lvl="1"/>
            <a:r>
              <a:rPr lang="en-US" b="1" u="sng" dirty="0"/>
              <a:t>Concentration</a:t>
            </a:r>
            <a:r>
              <a:rPr lang="en-US" dirty="0"/>
              <a:t>: the extent of a features spread over space. (clustered vs. dispersed). </a:t>
            </a:r>
          </a:p>
          <a:p>
            <a:pPr lvl="1"/>
            <a:r>
              <a:rPr lang="en-US" b="1" u="sng" dirty="0"/>
              <a:t>Pattern</a:t>
            </a:r>
            <a:r>
              <a:rPr lang="en-US" dirty="0"/>
              <a:t>: the geometric arrangement of objects in space </a:t>
            </a:r>
          </a:p>
          <a:p>
            <a:pPr lvl="1">
              <a:buNone/>
            </a:pPr>
            <a:endParaRPr lang="en-US" dirty="0"/>
          </a:p>
          <a:p>
            <a:pPr lvl="2">
              <a:buNone/>
            </a:pPr>
            <a:endParaRPr lang="en-US" dirty="0"/>
          </a:p>
        </p:txBody>
      </p:sp>
      <p:sp>
        <p:nvSpPr>
          <p:cNvPr id="5" name="Content Placeholder 4"/>
          <p:cNvSpPr>
            <a:spLocks noGrp="1"/>
          </p:cNvSpPr>
          <p:nvPr>
            <p:ph sz="quarter" idx="2"/>
          </p:nvPr>
        </p:nvSpPr>
        <p:spPr>
          <a:xfrm>
            <a:off x="4495800" y="990600"/>
            <a:ext cx="3657600" cy="5029200"/>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en-US" dirty="0"/>
              <a:t>5 Themes </a:t>
            </a:r>
          </a:p>
          <a:p>
            <a:pPr lvl="1"/>
            <a:r>
              <a:rPr lang="en-US" b="1" u="sng" dirty="0"/>
              <a:t>Location </a:t>
            </a:r>
          </a:p>
          <a:p>
            <a:pPr lvl="2"/>
            <a:r>
              <a:rPr lang="en-US" b="1" dirty="0"/>
              <a:t>Site</a:t>
            </a:r>
            <a:r>
              <a:rPr lang="en-US" dirty="0"/>
              <a:t>: Absolute location </a:t>
            </a:r>
          </a:p>
          <a:p>
            <a:pPr lvl="2"/>
            <a:r>
              <a:rPr lang="en-US" b="1" dirty="0"/>
              <a:t>Situation</a:t>
            </a:r>
            <a:r>
              <a:rPr lang="en-US" dirty="0"/>
              <a:t>: Relative location</a:t>
            </a:r>
          </a:p>
          <a:p>
            <a:pPr lvl="1"/>
            <a:r>
              <a:rPr lang="en-US" dirty="0"/>
              <a:t> </a:t>
            </a:r>
            <a:r>
              <a:rPr lang="en-US" b="1" u="sng" dirty="0"/>
              <a:t>Region</a:t>
            </a:r>
          </a:p>
          <a:p>
            <a:pPr lvl="2"/>
            <a:r>
              <a:rPr lang="en-US" dirty="0"/>
              <a:t>Formal region/uniform region </a:t>
            </a:r>
          </a:p>
          <a:p>
            <a:pPr lvl="2"/>
            <a:r>
              <a:rPr lang="en-US" dirty="0"/>
              <a:t>Functional region/nodal region </a:t>
            </a:r>
          </a:p>
          <a:p>
            <a:pPr lvl="2"/>
            <a:r>
              <a:rPr lang="en-US" dirty="0"/>
              <a:t>Vernacular region/perceptual region  </a:t>
            </a:r>
          </a:p>
          <a:p>
            <a:pPr lvl="1"/>
            <a:r>
              <a:rPr lang="en-US" dirty="0"/>
              <a:t>Place</a:t>
            </a:r>
          </a:p>
          <a:p>
            <a:pPr lvl="2"/>
            <a:r>
              <a:rPr lang="en-US" dirty="0"/>
              <a:t>Physical place</a:t>
            </a:r>
          </a:p>
          <a:p>
            <a:pPr lvl="2"/>
            <a:r>
              <a:rPr lang="en-US" dirty="0"/>
              <a:t>Human place</a:t>
            </a:r>
          </a:p>
          <a:p>
            <a:pPr lvl="2"/>
            <a:r>
              <a:rPr lang="en-US" dirty="0" err="1"/>
              <a:t>Toponym</a:t>
            </a:r>
            <a:r>
              <a:rPr lang="en-US" dirty="0"/>
              <a:t> </a:t>
            </a:r>
          </a:p>
          <a:p>
            <a:pPr lvl="1"/>
            <a:r>
              <a:rPr lang="en-US" dirty="0"/>
              <a:t>Interaction</a:t>
            </a:r>
          </a:p>
          <a:p>
            <a:pPr lvl="2"/>
            <a:r>
              <a:rPr lang="en-US" dirty="0"/>
              <a:t>Human adaptation</a:t>
            </a:r>
          </a:p>
          <a:p>
            <a:pPr lvl="2"/>
            <a:r>
              <a:rPr lang="en-US" dirty="0"/>
              <a:t>Changes made by humans</a:t>
            </a:r>
          </a:p>
          <a:p>
            <a:pPr lvl="1"/>
            <a:r>
              <a:rPr lang="en-US" dirty="0"/>
              <a:t>Movement</a:t>
            </a:r>
          </a:p>
          <a:p>
            <a:pPr lvl="2"/>
            <a:r>
              <a:rPr lang="en-US" dirty="0"/>
              <a:t>Material things</a:t>
            </a:r>
          </a:p>
          <a:p>
            <a:pPr lvl="2"/>
            <a:r>
              <a:rPr lang="en-US" dirty="0"/>
              <a:t>Non material things</a:t>
            </a:r>
          </a:p>
          <a:p>
            <a:pPr lvl="1"/>
            <a:endParaRPr lang="en-US" dirty="0"/>
          </a:p>
          <a:p>
            <a:pPr lvl="2">
              <a:buNone/>
            </a:pPr>
            <a:endParaRPr lang="en-US" dirty="0"/>
          </a:p>
          <a:p>
            <a:pPr lvl="2"/>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5" end="1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6" end="1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 </a:t>
            </a:r>
          </a:p>
        </p:txBody>
      </p:sp>
      <p:sp>
        <p:nvSpPr>
          <p:cNvPr id="3" name="Content Placeholder 2"/>
          <p:cNvSpPr>
            <a:spLocks noGrp="1"/>
          </p:cNvSpPr>
          <p:nvPr>
            <p:ph sz="quarter" idx="1"/>
          </p:nvPr>
        </p:nvSpPr>
        <p:spPr/>
        <p:txBody>
          <a:bodyPr>
            <a:normAutofit fontScale="70000" lnSpcReduction="20000"/>
          </a:bodyPr>
          <a:lstStyle/>
          <a:p>
            <a:pPr>
              <a:buNone/>
            </a:pPr>
            <a:r>
              <a:rPr lang="en-US" dirty="0"/>
              <a:t>1. A ratio of the number of items within a defined unit of area measures</a:t>
            </a:r>
          </a:p>
          <a:p>
            <a:pPr>
              <a:buNone/>
            </a:pPr>
            <a:r>
              <a:rPr lang="en-US" dirty="0"/>
              <a:t>	(A) dispersion</a:t>
            </a:r>
          </a:p>
          <a:p>
            <a:pPr>
              <a:buNone/>
            </a:pPr>
            <a:r>
              <a:rPr lang="en-US" dirty="0"/>
              <a:t>	(B) direction</a:t>
            </a:r>
          </a:p>
          <a:p>
            <a:pPr>
              <a:buNone/>
            </a:pPr>
            <a:r>
              <a:rPr lang="en-US" dirty="0"/>
              <a:t>	(C) pattern</a:t>
            </a:r>
          </a:p>
          <a:p>
            <a:pPr>
              <a:buNone/>
            </a:pPr>
            <a:r>
              <a:rPr lang="en-US" dirty="0"/>
              <a:t>	(D) density</a:t>
            </a:r>
          </a:p>
          <a:p>
            <a:pPr>
              <a:buNone/>
            </a:pPr>
            <a:r>
              <a:rPr lang="en-US" dirty="0"/>
              <a:t>	(E) diffusion</a:t>
            </a:r>
          </a:p>
        </p:txBody>
      </p:sp>
      <p:sp>
        <p:nvSpPr>
          <p:cNvPr id="4" name="Content Placeholder 3"/>
          <p:cNvSpPr>
            <a:spLocks noGrp="1"/>
          </p:cNvSpPr>
          <p:nvPr>
            <p:ph sz="quarter" idx="2"/>
          </p:nvPr>
        </p:nvSpPr>
        <p:spPr/>
        <p:txBody>
          <a:bodyPr>
            <a:normAutofit fontScale="70000" lnSpcReduction="20000"/>
          </a:bodyPr>
          <a:lstStyle/>
          <a:p>
            <a:pPr>
              <a:buNone/>
            </a:pPr>
            <a:r>
              <a:rPr lang="en-US" dirty="0"/>
              <a:t>2. Which of the following best describes the </a:t>
            </a:r>
            <a:r>
              <a:rPr lang="en-US" i="1" dirty="0">
                <a:solidFill>
                  <a:srgbClr val="FF0000"/>
                </a:solidFill>
              </a:rPr>
              <a:t>site</a:t>
            </a:r>
            <a:r>
              <a:rPr lang="en-US" dirty="0"/>
              <a:t> of Manhattan?</a:t>
            </a:r>
          </a:p>
          <a:p>
            <a:pPr>
              <a:buNone/>
            </a:pPr>
            <a:r>
              <a:rPr lang="en-US" dirty="0"/>
              <a:t>	(A) A regional transportation hub   for the northeastern United States.</a:t>
            </a:r>
          </a:p>
          <a:p>
            <a:pPr>
              <a:buNone/>
            </a:pPr>
            <a:r>
              <a:rPr lang="en-US" dirty="0"/>
              <a:t>	(B) A midway point along an urban corridor stretching from Boston to Washington, D.C.</a:t>
            </a:r>
          </a:p>
          <a:p>
            <a:pPr>
              <a:buNone/>
            </a:pPr>
            <a:r>
              <a:rPr lang="en-US" dirty="0"/>
              <a:t>	(C) An island bordered by the Hudson and East Rivers</a:t>
            </a:r>
          </a:p>
          <a:p>
            <a:pPr>
              <a:buNone/>
            </a:pPr>
            <a:r>
              <a:rPr lang="en-US" dirty="0"/>
              <a:t>	(D) An important center for international trade and commerce</a:t>
            </a:r>
          </a:p>
          <a:p>
            <a:pPr>
              <a:buNone/>
            </a:pPr>
            <a:r>
              <a:rPr lang="en-US" dirty="0"/>
              <a:t>	(E) An urban center located two hours northeast of Philadelphia by train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 </a:t>
            </a:r>
          </a:p>
        </p:txBody>
      </p:sp>
      <p:sp>
        <p:nvSpPr>
          <p:cNvPr id="3" name="Content Placeholder 2"/>
          <p:cNvSpPr>
            <a:spLocks noGrp="1"/>
          </p:cNvSpPr>
          <p:nvPr>
            <p:ph sz="quarter" idx="1"/>
          </p:nvPr>
        </p:nvSpPr>
        <p:spPr/>
        <p:txBody>
          <a:bodyPr>
            <a:normAutofit/>
          </a:bodyPr>
          <a:lstStyle/>
          <a:p>
            <a:pPr>
              <a:buNone/>
            </a:pPr>
            <a:r>
              <a:rPr lang="en-US" dirty="0"/>
              <a:t>3. Spatial coordinates of latitude and longitude express</a:t>
            </a:r>
          </a:p>
          <a:p>
            <a:pPr>
              <a:buNone/>
            </a:pPr>
            <a:r>
              <a:rPr lang="en-US" dirty="0"/>
              <a:t>	(A) relative location</a:t>
            </a:r>
          </a:p>
          <a:p>
            <a:pPr>
              <a:buNone/>
            </a:pPr>
            <a:r>
              <a:rPr lang="en-US" dirty="0"/>
              <a:t>	(B) absolute location</a:t>
            </a:r>
          </a:p>
          <a:p>
            <a:pPr>
              <a:buNone/>
            </a:pPr>
            <a:r>
              <a:rPr lang="en-US" dirty="0"/>
              <a:t>	(C) relative direction</a:t>
            </a:r>
          </a:p>
          <a:p>
            <a:pPr>
              <a:buNone/>
            </a:pPr>
            <a:r>
              <a:rPr lang="en-US" dirty="0"/>
              <a:t>	(D) absolute direction</a:t>
            </a:r>
          </a:p>
          <a:p>
            <a:pPr>
              <a:buNone/>
            </a:pPr>
            <a:r>
              <a:rPr lang="en-US" dirty="0"/>
              <a:t>	(E) relative distance</a:t>
            </a:r>
          </a:p>
        </p:txBody>
      </p:sp>
      <p:sp>
        <p:nvSpPr>
          <p:cNvPr id="4" name="Content Placeholder 3"/>
          <p:cNvSpPr>
            <a:spLocks noGrp="1"/>
          </p:cNvSpPr>
          <p:nvPr>
            <p:ph sz="quarter" idx="2"/>
          </p:nvPr>
        </p:nvSpPr>
        <p:spPr/>
        <p:txBody>
          <a:bodyPr>
            <a:normAutofit/>
          </a:bodyPr>
          <a:lstStyle/>
          <a:p>
            <a:pPr>
              <a:buNone/>
            </a:pPr>
            <a:r>
              <a:rPr lang="en-US" dirty="0"/>
              <a:t>4. Which of the following concepts refers to the spatial arrangement of items or features within a given area?</a:t>
            </a:r>
          </a:p>
          <a:p>
            <a:pPr>
              <a:buNone/>
            </a:pPr>
            <a:r>
              <a:rPr lang="en-US" dirty="0"/>
              <a:t>	(A) Distribution</a:t>
            </a:r>
          </a:p>
          <a:p>
            <a:pPr>
              <a:buNone/>
            </a:pPr>
            <a:r>
              <a:rPr lang="en-US" dirty="0"/>
              <a:t>	(B) Direction</a:t>
            </a:r>
          </a:p>
          <a:p>
            <a:pPr>
              <a:buNone/>
            </a:pPr>
            <a:r>
              <a:rPr lang="en-US" dirty="0"/>
              <a:t>	(C) Accessibility</a:t>
            </a:r>
          </a:p>
          <a:p>
            <a:pPr>
              <a:buNone/>
            </a:pPr>
            <a:r>
              <a:rPr lang="en-US" dirty="0"/>
              <a:t>	(D) Trajectory</a:t>
            </a:r>
          </a:p>
          <a:p>
            <a:pPr>
              <a:buNone/>
            </a:pPr>
            <a:r>
              <a:rPr lang="en-US" dirty="0"/>
              <a:t>	(E) Scale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 </a:t>
            </a:r>
          </a:p>
        </p:txBody>
      </p:sp>
      <p:sp>
        <p:nvSpPr>
          <p:cNvPr id="3" name="Content Placeholder 2"/>
          <p:cNvSpPr>
            <a:spLocks noGrp="1"/>
          </p:cNvSpPr>
          <p:nvPr>
            <p:ph sz="quarter" idx="1"/>
          </p:nvPr>
        </p:nvSpPr>
        <p:spPr/>
        <p:txBody>
          <a:bodyPr>
            <a:normAutofit lnSpcReduction="10000"/>
          </a:bodyPr>
          <a:lstStyle/>
          <a:p>
            <a:r>
              <a:rPr lang="en-US" dirty="0"/>
              <a:t>5. A method for representing the three-dimensional surface of the earth on the two-dimensional surface of a map is known as</a:t>
            </a:r>
          </a:p>
          <a:p>
            <a:pPr>
              <a:buNone/>
            </a:pPr>
            <a:r>
              <a:rPr lang="en-US" dirty="0"/>
              <a:t>	(A) scale</a:t>
            </a:r>
          </a:p>
          <a:p>
            <a:pPr>
              <a:buNone/>
            </a:pPr>
            <a:r>
              <a:rPr lang="en-US" dirty="0"/>
              <a:t>	(B) globalization</a:t>
            </a:r>
          </a:p>
          <a:p>
            <a:pPr>
              <a:buNone/>
            </a:pPr>
            <a:r>
              <a:rPr lang="en-US" dirty="0"/>
              <a:t>	(C) proximity</a:t>
            </a:r>
          </a:p>
          <a:p>
            <a:pPr>
              <a:buNone/>
            </a:pPr>
            <a:r>
              <a:rPr lang="en-US" dirty="0"/>
              <a:t>	(D) ethnography</a:t>
            </a:r>
          </a:p>
          <a:p>
            <a:pPr>
              <a:buNone/>
            </a:pPr>
            <a:r>
              <a:rPr lang="en-US" dirty="0"/>
              <a:t>	(E) projection</a:t>
            </a:r>
          </a:p>
        </p:txBody>
      </p:sp>
      <p:sp>
        <p:nvSpPr>
          <p:cNvPr id="4" name="Content Placeholder 3"/>
          <p:cNvSpPr>
            <a:spLocks noGrp="1"/>
          </p:cNvSpPr>
          <p:nvPr>
            <p:ph sz="quarter" idx="2"/>
          </p:nvPr>
        </p:nvSpPr>
        <p:spPr/>
        <p:txBody>
          <a:bodyPr>
            <a:normAutofit lnSpcReduction="10000"/>
          </a:bodyPr>
          <a:lstStyle/>
          <a:p>
            <a:pPr>
              <a:buNone/>
            </a:pPr>
            <a:r>
              <a:rPr lang="en-US" dirty="0"/>
              <a:t>6. A subjective image of an area informed by individual perceptions and experiences in that area is known as a</a:t>
            </a:r>
          </a:p>
          <a:p>
            <a:pPr>
              <a:buNone/>
            </a:pPr>
            <a:r>
              <a:rPr lang="en-US" dirty="0"/>
              <a:t>	(A) thematic map</a:t>
            </a:r>
          </a:p>
          <a:p>
            <a:pPr>
              <a:buNone/>
            </a:pPr>
            <a:r>
              <a:rPr lang="en-US" dirty="0"/>
              <a:t>	(B) reference map</a:t>
            </a:r>
          </a:p>
          <a:p>
            <a:pPr>
              <a:buNone/>
            </a:pPr>
            <a:r>
              <a:rPr lang="en-US" dirty="0"/>
              <a:t>	(C) mental map</a:t>
            </a:r>
          </a:p>
          <a:p>
            <a:pPr>
              <a:buNone/>
            </a:pPr>
            <a:r>
              <a:rPr lang="en-US" dirty="0"/>
              <a:t>	(D) contour map</a:t>
            </a:r>
          </a:p>
          <a:p>
            <a:pPr>
              <a:buNone/>
            </a:pPr>
            <a:r>
              <a:rPr lang="en-US" dirty="0"/>
              <a:t>	(E) topographic map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 </a:t>
            </a:r>
          </a:p>
        </p:txBody>
      </p:sp>
      <p:sp>
        <p:nvSpPr>
          <p:cNvPr id="3" name="Content Placeholder 2"/>
          <p:cNvSpPr>
            <a:spLocks noGrp="1"/>
          </p:cNvSpPr>
          <p:nvPr>
            <p:ph sz="quarter" idx="1"/>
          </p:nvPr>
        </p:nvSpPr>
        <p:spPr/>
        <p:txBody>
          <a:bodyPr>
            <a:normAutofit fontScale="92500" lnSpcReduction="20000"/>
          </a:bodyPr>
          <a:lstStyle/>
          <a:p>
            <a:pPr>
              <a:buNone/>
            </a:pPr>
            <a:r>
              <a:rPr lang="en-US" dirty="0"/>
              <a:t>7. The notion that the physical environment offers certain constraints and opportunities that influence cultural practices without entirely determining them is known as</a:t>
            </a:r>
          </a:p>
          <a:p>
            <a:pPr>
              <a:buNone/>
            </a:pPr>
            <a:r>
              <a:rPr lang="en-US" dirty="0"/>
              <a:t>		(A) assimilation</a:t>
            </a:r>
          </a:p>
          <a:p>
            <a:pPr>
              <a:buNone/>
            </a:pPr>
            <a:r>
              <a:rPr lang="en-US" dirty="0"/>
              <a:t>		(B) </a:t>
            </a:r>
            <a:r>
              <a:rPr lang="en-US" dirty="0" err="1"/>
              <a:t>possibilism</a:t>
            </a:r>
            <a:endParaRPr lang="en-US" dirty="0"/>
          </a:p>
          <a:p>
            <a:pPr>
              <a:buNone/>
            </a:pPr>
            <a:r>
              <a:rPr lang="en-US" dirty="0"/>
              <a:t>		(C) diffusion</a:t>
            </a:r>
          </a:p>
          <a:p>
            <a:pPr>
              <a:buNone/>
            </a:pPr>
            <a:r>
              <a:rPr lang="en-US" dirty="0"/>
              <a:t>		(D) determinism</a:t>
            </a:r>
          </a:p>
          <a:p>
            <a:pPr>
              <a:buNone/>
            </a:pPr>
            <a:r>
              <a:rPr lang="en-US" dirty="0"/>
              <a:t>		(E) divergence</a:t>
            </a:r>
          </a:p>
        </p:txBody>
      </p:sp>
      <p:sp>
        <p:nvSpPr>
          <p:cNvPr id="4" name="Content Placeholder 3"/>
          <p:cNvSpPr>
            <a:spLocks noGrp="1"/>
          </p:cNvSpPr>
          <p:nvPr>
            <p:ph sz="quarter" idx="2"/>
          </p:nvPr>
        </p:nvSpPr>
        <p:spPr/>
        <p:txBody>
          <a:bodyPr>
            <a:normAutofit fontScale="92500" lnSpcReduction="20000"/>
          </a:bodyPr>
          <a:lstStyle/>
          <a:p>
            <a:pPr>
              <a:buNone/>
            </a:pPr>
            <a:r>
              <a:rPr lang="en-US" dirty="0"/>
              <a:t>8. During the process of mapmaking, in which the three-dimensional surface of the earth is projected onto a flat, two-dimensional surface, all of the following attributes can become distorted </a:t>
            </a:r>
            <a:r>
              <a:rPr lang="en-US" dirty="0">
                <a:solidFill>
                  <a:srgbClr val="FF0000"/>
                </a:solidFill>
              </a:rPr>
              <a:t>EXCEPT</a:t>
            </a:r>
          </a:p>
          <a:p>
            <a:pPr>
              <a:buNone/>
            </a:pPr>
            <a:r>
              <a:rPr lang="en-US" dirty="0">
                <a:solidFill>
                  <a:srgbClr val="FF0000"/>
                </a:solidFill>
              </a:rPr>
              <a:t>	</a:t>
            </a:r>
            <a:r>
              <a:rPr lang="en-US" dirty="0"/>
              <a:t>(A) shape</a:t>
            </a:r>
          </a:p>
          <a:p>
            <a:pPr>
              <a:buNone/>
            </a:pPr>
            <a:r>
              <a:rPr lang="en-US" dirty="0"/>
              <a:t>	(B) area</a:t>
            </a:r>
          </a:p>
          <a:p>
            <a:pPr>
              <a:buNone/>
            </a:pPr>
            <a:r>
              <a:rPr lang="en-US" dirty="0"/>
              <a:t>	(C) distance</a:t>
            </a:r>
          </a:p>
          <a:p>
            <a:pPr>
              <a:buNone/>
            </a:pPr>
            <a:r>
              <a:rPr lang="en-US" dirty="0"/>
              <a:t>	(D) direction</a:t>
            </a:r>
          </a:p>
          <a:p>
            <a:pPr>
              <a:buNone/>
            </a:pPr>
            <a:r>
              <a:rPr lang="en-US" dirty="0"/>
              <a:t>	(E) relative location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1: Nature and Perspectives</a:t>
            </a:r>
          </a:p>
        </p:txBody>
      </p:sp>
      <p:sp>
        <p:nvSpPr>
          <p:cNvPr id="3" name="Content Placeholder 2"/>
          <p:cNvSpPr>
            <a:spLocks noGrp="1"/>
          </p:cNvSpPr>
          <p:nvPr>
            <p:ph sz="quarter" idx="1"/>
          </p:nvPr>
        </p:nvSpPr>
        <p:spPr/>
        <p:style>
          <a:lnRef idx="3">
            <a:schemeClr val="lt1"/>
          </a:lnRef>
          <a:fillRef idx="1">
            <a:schemeClr val="accent3"/>
          </a:fillRef>
          <a:effectRef idx="1">
            <a:schemeClr val="accent3"/>
          </a:effectRef>
          <a:fontRef idx="minor">
            <a:schemeClr val="lt1"/>
          </a:fontRef>
        </p:style>
        <p:txBody>
          <a:bodyPr/>
          <a:lstStyle/>
          <a:p>
            <a:r>
              <a:rPr lang="en-US" dirty="0"/>
              <a:t>The section makes up 5-10% of the questions on the AP Exam…4-8 questions </a:t>
            </a:r>
          </a:p>
          <a:p>
            <a:r>
              <a:rPr lang="en-US" dirty="0"/>
              <a:t>Statistically Speaking, </a:t>
            </a:r>
            <a:r>
              <a:rPr lang="en-US"/>
              <a:t>there should not be an FRQ on Unit 1</a:t>
            </a:r>
            <a:endParaRPr lang="en-US" dirty="0"/>
          </a:p>
          <a:p>
            <a:r>
              <a:rPr lang="en-US" dirty="0"/>
              <a:t>Topics covered</a:t>
            </a:r>
          </a:p>
          <a:p>
            <a:pPr lvl="1"/>
            <a:r>
              <a:rPr lang="en-US" dirty="0"/>
              <a:t>Geography as a field of inquiry</a:t>
            </a:r>
          </a:p>
          <a:p>
            <a:pPr lvl="1"/>
            <a:r>
              <a:rPr lang="en-US" dirty="0"/>
              <a:t>Thinking Geographically</a:t>
            </a:r>
          </a:p>
          <a:p>
            <a:pPr lvl="1"/>
            <a:r>
              <a:rPr lang="en-US" dirty="0"/>
              <a:t>Describing Location</a:t>
            </a:r>
          </a:p>
          <a:p>
            <a:pPr lvl="1"/>
            <a:r>
              <a:rPr lang="en-US" dirty="0"/>
              <a:t>Space and Spatial Processes</a:t>
            </a:r>
          </a:p>
          <a:p>
            <a:pPr lvl="1"/>
            <a:r>
              <a:rPr lang="en-US" dirty="0"/>
              <a:t>Map Fundamentals</a:t>
            </a:r>
          </a:p>
          <a:p>
            <a:pPr lvl="1"/>
            <a:r>
              <a:rPr lang="en-US" dirty="0"/>
              <a:t>Application of Geography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 </a:t>
            </a:r>
          </a:p>
        </p:txBody>
      </p:sp>
      <p:sp>
        <p:nvSpPr>
          <p:cNvPr id="3" name="Content Placeholder 2"/>
          <p:cNvSpPr>
            <a:spLocks noGrp="1"/>
          </p:cNvSpPr>
          <p:nvPr>
            <p:ph sz="quarter" idx="1"/>
          </p:nvPr>
        </p:nvSpPr>
        <p:spPr/>
        <p:txBody>
          <a:bodyPr>
            <a:normAutofit fontScale="92500"/>
          </a:bodyPr>
          <a:lstStyle/>
          <a:p>
            <a:pPr>
              <a:buNone/>
            </a:pPr>
            <a:r>
              <a:rPr lang="en-US" dirty="0"/>
              <a:t>9.  The Prime Meridian, which passes through Greenwich, England, is equivalent to which of the following lines of longitude?</a:t>
            </a:r>
          </a:p>
          <a:p>
            <a:pPr>
              <a:buNone/>
            </a:pPr>
            <a:r>
              <a:rPr lang="en-US" dirty="0"/>
              <a:t>	(A) 0° longitude</a:t>
            </a:r>
          </a:p>
          <a:p>
            <a:pPr>
              <a:buNone/>
            </a:pPr>
            <a:r>
              <a:rPr lang="en-US" dirty="0"/>
              <a:t>	(B) 45° longitude</a:t>
            </a:r>
          </a:p>
          <a:p>
            <a:pPr>
              <a:buNone/>
            </a:pPr>
            <a:r>
              <a:rPr lang="en-US" dirty="0"/>
              <a:t>	(C) 90° longitude</a:t>
            </a:r>
          </a:p>
          <a:p>
            <a:pPr>
              <a:buNone/>
            </a:pPr>
            <a:r>
              <a:rPr lang="en-US" dirty="0"/>
              <a:t>	(D) 180° longitude</a:t>
            </a:r>
          </a:p>
          <a:p>
            <a:pPr>
              <a:buNone/>
            </a:pPr>
            <a:r>
              <a:rPr lang="en-US" dirty="0"/>
              <a:t>	(E) 270° longitude</a:t>
            </a:r>
          </a:p>
        </p:txBody>
      </p:sp>
      <p:sp>
        <p:nvSpPr>
          <p:cNvPr id="4" name="Content Placeholder 3"/>
          <p:cNvSpPr>
            <a:spLocks noGrp="1"/>
          </p:cNvSpPr>
          <p:nvPr>
            <p:ph sz="quarter" idx="2"/>
          </p:nvPr>
        </p:nvSpPr>
        <p:spPr/>
        <p:txBody>
          <a:bodyPr>
            <a:normAutofit fontScale="92500"/>
          </a:bodyPr>
          <a:lstStyle/>
          <a:p>
            <a:pPr>
              <a:buNone/>
            </a:pPr>
            <a:r>
              <a:rPr lang="en-US" dirty="0"/>
              <a:t>10. Which of the following terms refers to a ratio between distances portrayed on a map and actual distances on the earth’s surface that correspond to this map?</a:t>
            </a:r>
          </a:p>
          <a:p>
            <a:pPr>
              <a:buNone/>
            </a:pPr>
            <a:r>
              <a:rPr lang="en-US" dirty="0"/>
              <a:t>	(A) Chart</a:t>
            </a:r>
          </a:p>
          <a:p>
            <a:pPr>
              <a:buNone/>
            </a:pPr>
            <a:r>
              <a:rPr lang="en-US" dirty="0"/>
              <a:t>	(B) Scale</a:t>
            </a:r>
          </a:p>
          <a:p>
            <a:pPr>
              <a:buNone/>
            </a:pPr>
            <a:r>
              <a:rPr lang="en-US" dirty="0"/>
              <a:t> 	(C) Contour</a:t>
            </a:r>
          </a:p>
          <a:p>
            <a:pPr>
              <a:buNone/>
            </a:pPr>
            <a:r>
              <a:rPr lang="en-US" dirty="0"/>
              <a:t>	(D) Grid</a:t>
            </a:r>
          </a:p>
          <a:p>
            <a:pPr>
              <a:buNone/>
            </a:pPr>
            <a:r>
              <a:rPr lang="en-US" dirty="0"/>
              <a:t>	(E) Projection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2: Population and Migration </a:t>
            </a:r>
          </a:p>
        </p:txBody>
      </p:sp>
      <p:sp>
        <p:nvSpPr>
          <p:cNvPr id="5" name="Content Placeholder 4"/>
          <p:cNvSpPr>
            <a:spLocks noGrp="1"/>
          </p:cNvSpPr>
          <p:nvPr>
            <p:ph sz="quarter" idx="1"/>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The section makes up 13-17% of the questions on the AP Exam…10-13 questions</a:t>
            </a:r>
          </a:p>
          <a:p>
            <a:r>
              <a:rPr lang="en-US" dirty="0"/>
              <a:t>There have been 11 FRQs on this unit. </a:t>
            </a:r>
          </a:p>
          <a:p>
            <a:r>
              <a:rPr lang="en-US" dirty="0"/>
              <a:t>Topics covered</a:t>
            </a:r>
          </a:p>
          <a:p>
            <a:pPr lvl="1"/>
            <a:r>
              <a:rPr lang="en-US" dirty="0"/>
              <a:t>Human Population</a:t>
            </a:r>
          </a:p>
          <a:p>
            <a:pPr lvl="1"/>
            <a:r>
              <a:rPr lang="en-US" dirty="0"/>
              <a:t>Population Parameters and Processes</a:t>
            </a:r>
          </a:p>
          <a:p>
            <a:pPr lvl="1"/>
            <a:r>
              <a:rPr lang="en-US" dirty="0"/>
              <a:t>Human Migration </a:t>
            </a:r>
          </a:p>
          <a:p>
            <a:pPr lvl="1"/>
            <a:r>
              <a:rPr lang="en-US" dirty="0"/>
              <a:t>Population Structures and Compositions </a:t>
            </a:r>
          </a:p>
          <a:p>
            <a:pPr lvl="1"/>
            <a:r>
              <a:rPr lang="en-US" dirty="0"/>
              <a:t>Population Sustainability</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Questions/Concerns Population </a:t>
            </a:r>
          </a:p>
        </p:txBody>
      </p:sp>
      <p:sp>
        <p:nvSpPr>
          <p:cNvPr id="3" name="Content Placeholder 2"/>
          <p:cNvSpPr>
            <a:spLocks noGrp="1"/>
          </p:cNvSpPr>
          <p:nvPr>
            <p:ph sz="quarter" idx="1"/>
          </p:nvPr>
        </p:nvSpPr>
        <p:spPr>
          <a:xfrm>
            <a:off x="457200" y="1600200"/>
            <a:ext cx="3657600" cy="3124200"/>
          </a:xfrm>
        </p:spPr>
        <p:style>
          <a:lnRef idx="2">
            <a:schemeClr val="accent3"/>
          </a:lnRef>
          <a:fillRef idx="1">
            <a:schemeClr val="lt1"/>
          </a:fillRef>
          <a:effectRef idx="0">
            <a:schemeClr val="accent3"/>
          </a:effectRef>
          <a:fontRef idx="minor">
            <a:schemeClr val="dk1"/>
          </a:fontRef>
        </p:style>
        <p:txBody>
          <a:bodyPr/>
          <a:lstStyle/>
          <a:p>
            <a:r>
              <a:rPr lang="en-US" dirty="0"/>
              <a:t> Demographic Equations</a:t>
            </a:r>
          </a:p>
          <a:p>
            <a:pPr lvl="1"/>
            <a:r>
              <a:rPr lang="en-US" dirty="0"/>
              <a:t>Summarize the amount of growth or decline of a population over time.</a:t>
            </a:r>
          </a:p>
          <a:p>
            <a:pPr lvl="2"/>
            <a:r>
              <a:rPr lang="en-US" dirty="0"/>
              <a:t>Look at CBR, CDR, NRI and migration </a:t>
            </a:r>
          </a:p>
        </p:txBody>
      </p:sp>
      <p:sp>
        <p:nvSpPr>
          <p:cNvPr id="4" name="Content Placeholder 3"/>
          <p:cNvSpPr>
            <a:spLocks noGrp="1"/>
          </p:cNvSpPr>
          <p:nvPr>
            <p:ph sz="quarter" idx="2"/>
          </p:nvPr>
        </p:nvSpPr>
        <p:spPr>
          <a:xfrm>
            <a:off x="4270248" y="1600200"/>
            <a:ext cx="3657600" cy="3124200"/>
          </a:xfrm>
        </p:spPr>
        <p:style>
          <a:lnRef idx="2">
            <a:schemeClr val="accent2"/>
          </a:lnRef>
          <a:fillRef idx="1">
            <a:schemeClr val="lt1"/>
          </a:fillRef>
          <a:effectRef idx="0">
            <a:schemeClr val="accent2"/>
          </a:effectRef>
          <a:fontRef idx="minor">
            <a:schemeClr val="dk1"/>
          </a:fontRef>
        </p:style>
        <p:txBody>
          <a:bodyPr/>
          <a:lstStyle/>
          <a:p>
            <a:r>
              <a:rPr lang="en-US" dirty="0"/>
              <a:t>Cohort</a:t>
            </a:r>
          </a:p>
          <a:p>
            <a:pPr lvl="1"/>
            <a:r>
              <a:rPr lang="en-US" dirty="0"/>
              <a:t>Group of people bound together…</a:t>
            </a:r>
          </a:p>
          <a:p>
            <a:pPr lvl="1"/>
            <a:r>
              <a:rPr lang="en-US" dirty="0"/>
              <a:t>Have similar characteristics like age, gender etc. </a:t>
            </a:r>
          </a:p>
          <a:p>
            <a:pPr lvl="1"/>
            <a:r>
              <a:rPr lang="en-US" dirty="0"/>
              <a:t>Used for statistics. </a:t>
            </a:r>
          </a:p>
        </p:txBody>
      </p:sp>
    </p:spTree>
    <p:extLst>
      <p:ext uri="{BB962C8B-B14F-4D97-AF65-F5344CB8AC3E}">
        <p14:creationId xmlns:p14="http://schemas.microsoft.com/office/powerpoint/2010/main" val="12161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a:t>Student Questions/Concerns Population </a:t>
            </a:r>
          </a:p>
        </p:txBody>
      </p:sp>
      <p:sp>
        <p:nvSpPr>
          <p:cNvPr id="3" name="Content Placeholder 2"/>
          <p:cNvSpPr>
            <a:spLocks noGrp="1"/>
          </p:cNvSpPr>
          <p:nvPr>
            <p:ph sz="quarter" idx="1"/>
          </p:nvPr>
        </p:nvSpPr>
        <p:spPr>
          <a:xfrm>
            <a:off x="457200" y="1295400"/>
            <a:ext cx="3657600" cy="3429000"/>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en-US" dirty="0"/>
              <a:t>What is an J Curve?</a:t>
            </a:r>
          </a:p>
          <a:p>
            <a:pPr lvl="1"/>
            <a:r>
              <a:rPr lang="en-US" dirty="0"/>
              <a:t>Shows exponential growth: Malthus’ prediction of population</a:t>
            </a:r>
          </a:p>
          <a:p>
            <a:r>
              <a:rPr lang="en-US" dirty="0"/>
              <a:t>What is a S Curve?</a:t>
            </a:r>
          </a:p>
          <a:p>
            <a:pPr lvl="1"/>
            <a:r>
              <a:rPr lang="en-US" dirty="0"/>
              <a:t>The leveling off of a J curve: seen in reality once population reaches carrying capacity.</a:t>
            </a:r>
          </a:p>
          <a:p>
            <a:pPr lvl="1"/>
            <a:r>
              <a:rPr lang="en-US" dirty="0"/>
              <a:t>Seen in Stage 4 </a:t>
            </a:r>
          </a:p>
          <a:p>
            <a:pPr marL="365760" lvl="1" indent="0">
              <a:buNone/>
            </a:pPr>
            <a:endParaRPr lang="en-US" dirty="0"/>
          </a:p>
        </p:txBody>
      </p:sp>
      <p:sp>
        <p:nvSpPr>
          <p:cNvPr id="4" name="Content Placeholder 3"/>
          <p:cNvSpPr>
            <a:spLocks noGrp="1"/>
          </p:cNvSpPr>
          <p:nvPr>
            <p:ph sz="quarter" idx="2"/>
          </p:nvPr>
        </p:nvSpPr>
        <p:spPr>
          <a:xfrm>
            <a:off x="4270248" y="1295400"/>
            <a:ext cx="4416552" cy="3124200"/>
          </a:xfrm>
        </p:spPr>
        <p:style>
          <a:lnRef idx="2">
            <a:schemeClr val="accent2"/>
          </a:lnRef>
          <a:fillRef idx="1">
            <a:schemeClr val="lt1"/>
          </a:fillRef>
          <a:effectRef idx="0">
            <a:schemeClr val="accent2"/>
          </a:effectRef>
          <a:fontRef idx="minor">
            <a:schemeClr val="dk1"/>
          </a:fontRef>
        </p:style>
        <p:txBody>
          <a:bodyPr>
            <a:normAutofit fontScale="92500"/>
          </a:bodyPr>
          <a:lstStyle/>
          <a:p>
            <a:r>
              <a:rPr lang="en-US" dirty="0"/>
              <a:t>Where would you find Zero Population growth?</a:t>
            </a:r>
          </a:p>
          <a:p>
            <a:pPr lvl="1"/>
            <a:r>
              <a:rPr lang="en-US" dirty="0"/>
              <a:t>Stage 4 countries see ZPG.</a:t>
            </a:r>
          </a:p>
          <a:p>
            <a:pPr lvl="1"/>
            <a:r>
              <a:rPr lang="en-US" dirty="0"/>
              <a:t>TFR at 2.1 to 2.5</a:t>
            </a:r>
          </a:p>
          <a:p>
            <a:pPr lvl="1"/>
            <a:r>
              <a:rPr lang="en-US" dirty="0"/>
              <a:t>CBR = CDR</a:t>
            </a:r>
          </a:p>
          <a:p>
            <a:r>
              <a:rPr lang="en-US" dirty="0"/>
              <a:t>Neo-Malthusian (slide 26)</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14800"/>
            <a:ext cx="50958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72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lstStyle/>
          <a:p>
            <a:r>
              <a:rPr lang="en-US" dirty="0"/>
              <a:t>People, Models and Theories: Population</a:t>
            </a:r>
          </a:p>
        </p:txBody>
      </p:sp>
      <p:sp>
        <p:nvSpPr>
          <p:cNvPr id="3" name="Content Placeholder 2"/>
          <p:cNvSpPr>
            <a:spLocks noGrp="1"/>
          </p:cNvSpPr>
          <p:nvPr>
            <p:ph sz="quarter" idx="1"/>
          </p:nvPr>
        </p:nvSpPr>
        <p:spPr>
          <a:xfrm>
            <a:off x="381000" y="1219200"/>
            <a:ext cx="3657600" cy="5029200"/>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en-US" dirty="0"/>
              <a:t>Demographic Transition Model ( Warren Thompson)</a:t>
            </a:r>
          </a:p>
          <a:p>
            <a:pPr lvl="1"/>
            <a:r>
              <a:rPr lang="en-US" dirty="0"/>
              <a:t>Stage 1: high CBR and CDR (fluctuate)= low or no NRI</a:t>
            </a:r>
          </a:p>
          <a:p>
            <a:pPr lvl="1"/>
            <a:r>
              <a:rPr lang="en-US" dirty="0"/>
              <a:t>Stage 2: High CBR and declining CDR = high NRI</a:t>
            </a:r>
          </a:p>
          <a:p>
            <a:pPr lvl="1"/>
            <a:r>
              <a:rPr lang="en-US" dirty="0"/>
              <a:t>Stage 3: falling CBR and low CDR= moderate NRI</a:t>
            </a:r>
          </a:p>
          <a:p>
            <a:pPr lvl="1"/>
            <a:r>
              <a:rPr lang="en-US" dirty="0"/>
              <a:t>Stage 4:  Low CBR and Low CDR=low NRI</a:t>
            </a:r>
          </a:p>
          <a:p>
            <a:pPr lvl="1"/>
            <a:r>
              <a:rPr lang="en-US" dirty="0"/>
              <a:t>Stage 5 (possible): CBR drop below CDR = negative NRI</a:t>
            </a:r>
          </a:p>
        </p:txBody>
      </p:sp>
      <p:sp>
        <p:nvSpPr>
          <p:cNvPr id="4" name="Content Placeholder 3"/>
          <p:cNvSpPr>
            <a:spLocks noGrp="1"/>
          </p:cNvSpPr>
          <p:nvPr>
            <p:ph sz="quarter" idx="2"/>
          </p:nvPr>
        </p:nvSpPr>
        <p:spPr>
          <a:xfrm>
            <a:off x="4572000" y="1219200"/>
            <a:ext cx="3657600" cy="50292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t>Epidemiologic Transition Model (Abdel </a:t>
            </a:r>
            <a:r>
              <a:rPr lang="en-US" dirty="0" err="1"/>
              <a:t>Omran</a:t>
            </a:r>
            <a:r>
              <a:rPr lang="en-US" dirty="0"/>
              <a:t>)</a:t>
            </a:r>
          </a:p>
          <a:p>
            <a:pPr lvl="1"/>
            <a:r>
              <a:rPr lang="en-US" dirty="0"/>
              <a:t>Stage 1: Age of Pestilence and Famine</a:t>
            </a:r>
          </a:p>
          <a:p>
            <a:pPr lvl="1"/>
            <a:r>
              <a:rPr lang="en-US" dirty="0"/>
              <a:t>Stage 2: Age of Receding Pandemics</a:t>
            </a:r>
          </a:p>
          <a:p>
            <a:pPr lvl="1"/>
            <a:r>
              <a:rPr lang="en-US" dirty="0"/>
              <a:t>Stage 3: Age of Degenerative and Man-made Diseases</a:t>
            </a:r>
          </a:p>
          <a:p>
            <a:pPr lvl="1"/>
            <a:r>
              <a:rPr lang="en-US" dirty="0"/>
              <a:t>Stage 4: Age of Delayed Degenerative Diseases</a:t>
            </a:r>
          </a:p>
          <a:p>
            <a:pPr lvl="1"/>
            <a:r>
              <a:rPr lang="en-US" dirty="0"/>
              <a:t>Stage 5 (possible): Reemergence of infectious diseases.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47106" name="Picture 2" descr="http://www.coolgeography.co.uk/GCSE/AQA/Population/Demographic%20Transition/Demographic_Transition_Model.jpg"/>
          <p:cNvPicPr>
            <a:picLocks noChangeAspect="1" noChangeArrowheads="1"/>
          </p:cNvPicPr>
          <p:nvPr/>
        </p:nvPicPr>
        <p:blipFill>
          <a:blip r:embed="rId2" cstate="print"/>
          <a:srcRect/>
          <a:stretch>
            <a:fillRect/>
          </a:stretch>
        </p:blipFill>
        <p:spPr bwMode="auto">
          <a:xfrm>
            <a:off x="0" y="0"/>
            <a:ext cx="9144000" cy="679190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a:t>People, Models and Theories</a:t>
            </a:r>
          </a:p>
        </p:txBody>
      </p:sp>
      <p:sp>
        <p:nvSpPr>
          <p:cNvPr id="3" name="Content Placeholder 2"/>
          <p:cNvSpPr>
            <a:spLocks noGrp="1"/>
          </p:cNvSpPr>
          <p:nvPr>
            <p:ph sz="quarter" idx="1"/>
          </p:nvPr>
        </p:nvSpPr>
        <p:spPr>
          <a:xfrm>
            <a:off x="457200" y="1066800"/>
            <a:ext cx="3657600" cy="5105400"/>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en-US" dirty="0"/>
              <a:t>Thomas Malthus </a:t>
            </a:r>
          </a:p>
          <a:p>
            <a:pPr lvl="1"/>
            <a:r>
              <a:rPr lang="en-US" dirty="0"/>
              <a:t>Population was growing exponentially (geometrically)</a:t>
            </a:r>
          </a:p>
          <a:p>
            <a:pPr lvl="1"/>
            <a:r>
              <a:rPr lang="en-US" dirty="0"/>
              <a:t>Food supply was growing arithmetically</a:t>
            </a:r>
          </a:p>
          <a:p>
            <a:pPr lvl="1"/>
            <a:r>
              <a:rPr lang="en-US" dirty="0"/>
              <a:t>Advocated positive checks on population growth </a:t>
            </a:r>
          </a:p>
          <a:p>
            <a:pPr lvl="1"/>
            <a:r>
              <a:rPr lang="en-US" dirty="0"/>
              <a:t>Negative checks on population: starvation and disease</a:t>
            </a:r>
          </a:p>
          <a:p>
            <a:r>
              <a:rPr lang="en-US" dirty="0">
                <a:solidFill>
                  <a:srgbClr val="7030A0"/>
                </a:solidFill>
              </a:rPr>
              <a:t>Neo Malthusians</a:t>
            </a:r>
          </a:p>
          <a:p>
            <a:pPr lvl="1"/>
            <a:r>
              <a:rPr lang="en-US" dirty="0"/>
              <a:t>Not only run out of food, but other resources. </a:t>
            </a:r>
          </a:p>
          <a:p>
            <a:pPr lvl="1"/>
            <a:r>
              <a:rPr lang="en-US" dirty="0"/>
              <a:t>Call for regions not to exceed their carrying capacity</a:t>
            </a:r>
          </a:p>
          <a:p>
            <a:pPr lvl="1"/>
            <a:endParaRPr lang="en-US" dirty="0"/>
          </a:p>
          <a:p>
            <a:pPr>
              <a:buNone/>
            </a:pPr>
            <a:endParaRPr lang="en-US" dirty="0"/>
          </a:p>
        </p:txBody>
      </p:sp>
      <p:sp>
        <p:nvSpPr>
          <p:cNvPr id="4" name="Content Placeholder 3"/>
          <p:cNvSpPr>
            <a:spLocks noGrp="1"/>
          </p:cNvSpPr>
          <p:nvPr>
            <p:ph sz="quarter" idx="2"/>
          </p:nvPr>
        </p:nvSpPr>
        <p:spPr>
          <a:xfrm>
            <a:off x="4419600" y="1066800"/>
            <a:ext cx="3657600" cy="2133600"/>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a:t>Opposition</a:t>
            </a:r>
          </a:p>
          <a:p>
            <a:pPr lvl="1"/>
            <a:r>
              <a:rPr lang="en-US" dirty="0"/>
              <a:t>Malthus failed to predict agricultural innovations</a:t>
            </a:r>
          </a:p>
          <a:p>
            <a:pPr lvl="1"/>
            <a:r>
              <a:rPr lang="en-US" dirty="0"/>
              <a:t>Resources are not fixed</a:t>
            </a:r>
          </a:p>
        </p:txBody>
      </p:sp>
      <p:pic>
        <p:nvPicPr>
          <p:cNvPr id="2050" name="Picture 2" descr="http://bisteachers.cratercomets.com/sinks_jeremy/greenovation/malthus_population_graph.gif"/>
          <p:cNvPicPr>
            <a:picLocks noChangeAspect="1" noChangeArrowheads="1"/>
          </p:cNvPicPr>
          <p:nvPr/>
        </p:nvPicPr>
        <p:blipFill>
          <a:blip r:embed="rId2" cstate="print"/>
          <a:srcRect/>
          <a:stretch>
            <a:fillRect/>
          </a:stretch>
        </p:blipFill>
        <p:spPr bwMode="auto">
          <a:xfrm>
            <a:off x="4648200" y="3505200"/>
            <a:ext cx="3162300" cy="3162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Concepts: population density and distribution </a:t>
            </a:r>
          </a:p>
        </p:txBody>
      </p:sp>
      <p:sp>
        <p:nvSpPr>
          <p:cNvPr id="3" name="Content Placeholder 2"/>
          <p:cNvSpPr>
            <a:spLocks noGrp="1"/>
          </p:cNvSpPr>
          <p:nvPr>
            <p:ph sz="quarter" idx="1"/>
          </p:nvPr>
        </p:nvSpPr>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en-US" dirty="0"/>
              <a:t>Arithmetic Density</a:t>
            </a:r>
          </a:p>
          <a:p>
            <a:pPr lvl="1"/>
            <a:r>
              <a:rPr lang="en-US" dirty="0"/>
              <a:t>Total population/total land area</a:t>
            </a:r>
          </a:p>
          <a:p>
            <a:pPr lvl="1"/>
            <a:r>
              <a:rPr lang="en-US" dirty="0"/>
              <a:t>Highest in Asia, Europe, and Central America</a:t>
            </a:r>
          </a:p>
          <a:p>
            <a:r>
              <a:rPr lang="en-US" dirty="0"/>
              <a:t>Physiological Density</a:t>
            </a:r>
          </a:p>
          <a:p>
            <a:pPr lvl="1"/>
            <a:r>
              <a:rPr lang="en-US" dirty="0"/>
              <a:t>Population/arable land</a:t>
            </a:r>
          </a:p>
          <a:p>
            <a:pPr lvl="1"/>
            <a:r>
              <a:rPr lang="en-US" dirty="0"/>
              <a:t>Highest in Asia, Sub Sahara Africa and South America</a:t>
            </a:r>
          </a:p>
          <a:p>
            <a:pPr lvl="1"/>
            <a:r>
              <a:rPr lang="en-US" dirty="0"/>
              <a:t>Lowest in North America, Europe and South Pacific </a:t>
            </a:r>
          </a:p>
          <a:p>
            <a:r>
              <a:rPr lang="en-US" dirty="0"/>
              <a:t>Agricultural Density</a:t>
            </a:r>
          </a:p>
          <a:p>
            <a:pPr lvl="1"/>
            <a:r>
              <a:rPr lang="en-US" dirty="0"/>
              <a:t>Farmers/arable land</a:t>
            </a:r>
          </a:p>
          <a:p>
            <a:pPr lvl="1"/>
            <a:r>
              <a:rPr lang="en-US" dirty="0"/>
              <a:t>High in developing</a:t>
            </a:r>
          </a:p>
          <a:p>
            <a:pPr lvl="2"/>
            <a:r>
              <a:rPr lang="en-US" dirty="0"/>
              <a:t>Asia and Sub-Sahara Africa</a:t>
            </a:r>
          </a:p>
          <a:p>
            <a:pPr lvl="1"/>
            <a:r>
              <a:rPr lang="en-US" dirty="0"/>
              <a:t>Low in developed </a:t>
            </a:r>
          </a:p>
        </p:txBody>
      </p:sp>
      <p:sp>
        <p:nvSpPr>
          <p:cNvPr id="4" name="Content Placeholder 3"/>
          <p:cNvSpPr>
            <a:spLocks noGrp="1"/>
          </p:cNvSpPr>
          <p:nvPr>
            <p:ph sz="quarter" idx="2"/>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en-US" dirty="0"/>
              <a:t>Largest concentration of population found in East Asia.</a:t>
            </a:r>
          </a:p>
          <a:p>
            <a:r>
              <a:rPr lang="en-US" dirty="0"/>
              <a:t>Carrying Capacity: the number of people the area can sustain or support</a:t>
            </a:r>
          </a:p>
          <a:p>
            <a:r>
              <a:rPr lang="en-US" dirty="0"/>
              <a:t>Overpopulation: regions population outgrows it’s carrying capacity</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a:t>Concepts and Terms: Population</a:t>
            </a:r>
          </a:p>
        </p:txBody>
      </p:sp>
      <p:sp>
        <p:nvSpPr>
          <p:cNvPr id="3" name="Content Placeholder 2"/>
          <p:cNvSpPr>
            <a:spLocks noGrp="1"/>
          </p:cNvSpPr>
          <p:nvPr>
            <p:ph sz="quarter" idx="1"/>
          </p:nvPr>
        </p:nvSpPr>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en-US" dirty="0"/>
              <a:t>Pro-</a:t>
            </a:r>
            <a:r>
              <a:rPr lang="en-US" dirty="0" err="1"/>
              <a:t>natalist</a:t>
            </a:r>
            <a:r>
              <a:rPr lang="en-US" dirty="0"/>
              <a:t> policies</a:t>
            </a:r>
          </a:p>
          <a:p>
            <a:pPr lvl="1"/>
            <a:r>
              <a:rPr lang="en-US" dirty="0"/>
              <a:t>Expansive</a:t>
            </a:r>
          </a:p>
          <a:p>
            <a:pPr lvl="1"/>
            <a:r>
              <a:rPr lang="en-US" dirty="0"/>
              <a:t>Tax breaks, daycare, extended maternity/paternity leave</a:t>
            </a:r>
          </a:p>
          <a:p>
            <a:r>
              <a:rPr lang="en-US" dirty="0"/>
              <a:t>Anti-</a:t>
            </a:r>
            <a:r>
              <a:rPr lang="en-US" dirty="0" err="1"/>
              <a:t>natalist</a:t>
            </a:r>
            <a:r>
              <a:rPr lang="en-US" dirty="0"/>
              <a:t> policies</a:t>
            </a:r>
          </a:p>
          <a:p>
            <a:pPr lvl="1"/>
            <a:r>
              <a:rPr lang="en-US" dirty="0"/>
              <a:t>Restrictive</a:t>
            </a:r>
          </a:p>
          <a:p>
            <a:pPr lvl="1"/>
            <a:r>
              <a:rPr lang="en-US" dirty="0"/>
              <a:t>Tax breaks, sterilization, one-child policy, eugenics</a:t>
            </a:r>
          </a:p>
          <a:p>
            <a:r>
              <a:rPr lang="en-US" dirty="0"/>
              <a:t> Dependency ratio</a:t>
            </a:r>
          </a:p>
          <a:p>
            <a:pPr lvl="1"/>
            <a:r>
              <a:rPr lang="en-US" dirty="0"/>
              <a:t>People to old or young to work compared to those in the workforce (15-64).</a:t>
            </a:r>
          </a:p>
          <a:p>
            <a:r>
              <a:rPr lang="en-US" dirty="0"/>
              <a:t>Demographic Momentum</a:t>
            </a:r>
          </a:p>
          <a:p>
            <a:pPr lvl="1"/>
            <a:r>
              <a:rPr lang="en-US" dirty="0"/>
              <a:t>Population continues to grow even after fertility rates decline</a:t>
            </a:r>
          </a:p>
        </p:txBody>
      </p:sp>
      <p:sp>
        <p:nvSpPr>
          <p:cNvPr id="4" name="Content Placeholder 3"/>
          <p:cNvSpPr>
            <a:spLocks noGrp="1"/>
          </p:cNvSpPr>
          <p:nvPr>
            <p:ph sz="quarter" idx="2"/>
          </p:nvPr>
        </p:nvSpPr>
        <p:spPr>
          <a:xfrm>
            <a:off x="4419600" y="1600200"/>
            <a:ext cx="3657600" cy="4572000"/>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en-US" u="sng" dirty="0"/>
              <a:t>CBR</a:t>
            </a:r>
            <a:r>
              <a:rPr lang="en-US" dirty="0"/>
              <a:t>: crude birth rate</a:t>
            </a:r>
          </a:p>
          <a:p>
            <a:r>
              <a:rPr lang="en-US" u="sng" dirty="0"/>
              <a:t>CDR</a:t>
            </a:r>
            <a:r>
              <a:rPr lang="en-US" dirty="0"/>
              <a:t>: crude death rate</a:t>
            </a:r>
          </a:p>
          <a:p>
            <a:r>
              <a:rPr lang="en-US" u="sng" dirty="0"/>
              <a:t>NRI/RNI</a:t>
            </a:r>
            <a:r>
              <a:rPr lang="en-US" dirty="0"/>
              <a:t>: Natural rate of increase</a:t>
            </a:r>
          </a:p>
          <a:p>
            <a:pPr lvl="1"/>
            <a:r>
              <a:rPr lang="en-US" dirty="0"/>
              <a:t> growth rate of population excluding immigration and emigration</a:t>
            </a:r>
          </a:p>
          <a:p>
            <a:r>
              <a:rPr lang="en-US" u="sng" dirty="0"/>
              <a:t>IMR:</a:t>
            </a:r>
            <a:r>
              <a:rPr lang="en-US" dirty="0"/>
              <a:t> infant mortality rate</a:t>
            </a:r>
          </a:p>
          <a:p>
            <a:r>
              <a:rPr lang="en-US" u="sng" dirty="0"/>
              <a:t>TFR</a:t>
            </a:r>
            <a:r>
              <a:rPr lang="en-US" dirty="0"/>
              <a:t>: total fertility rate</a:t>
            </a:r>
          </a:p>
          <a:p>
            <a:r>
              <a:rPr lang="en-US" u="sng" dirty="0"/>
              <a:t>Replacement level</a:t>
            </a:r>
            <a:r>
              <a:rPr lang="en-US" dirty="0"/>
              <a:t>: number of births needed to replace number of deaths.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a:t>Population Pyramids </a:t>
            </a:r>
          </a:p>
        </p:txBody>
      </p:sp>
      <p:sp>
        <p:nvSpPr>
          <p:cNvPr id="3" name="Content Placeholder 2"/>
          <p:cNvSpPr>
            <a:spLocks noGrp="1"/>
          </p:cNvSpPr>
          <p:nvPr>
            <p:ph sz="quarter" idx="1"/>
          </p:nvPr>
        </p:nvSpPr>
        <p:spPr>
          <a:xfrm>
            <a:off x="304800" y="1143000"/>
            <a:ext cx="3657600" cy="2590800"/>
          </a:xfrm>
        </p:spPr>
        <p:style>
          <a:lnRef idx="2">
            <a:schemeClr val="accent3"/>
          </a:lnRef>
          <a:fillRef idx="1">
            <a:schemeClr val="lt1"/>
          </a:fillRef>
          <a:effectRef idx="0">
            <a:schemeClr val="accent3"/>
          </a:effectRef>
          <a:fontRef idx="minor">
            <a:schemeClr val="dk1"/>
          </a:fontRef>
        </p:style>
        <p:txBody>
          <a:bodyPr/>
          <a:lstStyle/>
          <a:p>
            <a:r>
              <a:rPr lang="en-US" dirty="0"/>
              <a:t>Population Pyramid</a:t>
            </a:r>
          </a:p>
          <a:p>
            <a:pPr lvl="1"/>
            <a:r>
              <a:rPr lang="en-US" dirty="0"/>
              <a:t>Used to display the percentages of each age group in a total population.</a:t>
            </a:r>
          </a:p>
          <a:p>
            <a:pPr lvl="1"/>
            <a:r>
              <a:rPr lang="en-US" dirty="0"/>
              <a:t>5 year increments</a:t>
            </a:r>
          </a:p>
          <a:p>
            <a:pPr lvl="1"/>
            <a:r>
              <a:rPr lang="en-US" dirty="0"/>
              <a:t>Male vs. Female</a:t>
            </a:r>
          </a:p>
          <a:p>
            <a:pPr>
              <a:buNone/>
            </a:pPr>
            <a:endParaRPr lang="en-US" dirty="0"/>
          </a:p>
        </p:txBody>
      </p:sp>
      <p:pic>
        <p:nvPicPr>
          <p:cNvPr id="5" name="Picture 2" descr="https://www.cia.gov/library/publications/resources/the-world-factbook/graphics/population/XX_popgraph%202014.bmp"/>
          <p:cNvPicPr>
            <a:picLocks noGrp="1" noChangeAspect="1" noChangeArrowheads="1"/>
          </p:cNvPicPr>
          <p:nvPr>
            <p:ph sz="quarter" idx="2"/>
          </p:nvPr>
        </p:nvPicPr>
        <p:blipFill>
          <a:blip r:embed="rId2" cstate="print"/>
          <a:srcRect/>
          <a:stretch>
            <a:fillRect/>
          </a:stretch>
        </p:blipFill>
        <p:spPr bwMode="auto">
          <a:xfrm>
            <a:off x="4191000" y="990600"/>
            <a:ext cx="4114800" cy="2812905"/>
          </a:xfrm>
          <a:prstGeom prst="rect">
            <a:avLst/>
          </a:prstGeom>
          <a:noFill/>
        </p:spPr>
      </p:pic>
      <p:pic>
        <p:nvPicPr>
          <p:cNvPr id="48130" name="Picture 2" descr="https://monarchaphuman.files.wordpress.com/2014/05/picture-6.png?w=500&amp;h=259"/>
          <p:cNvPicPr>
            <a:picLocks noChangeAspect="1" noChangeArrowheads="1"/>
          </p:cNvPicPr>
          <p:nvPr/>
        </p:nvPicPr>
        <p:blipFill>
          <a:blip r:embed="rId3" cstate="print"/>
          <a:srcRect/>
          <a:stretch>
            <a:fillRect/>
          </a:stretch>
        </p:blipFill>
        <p:spPr bwMode="auto">
          <a:xfrm>
            <a:off x="1905000" y="3886200"/>
            <a:ext cx="5442857" cy="2819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r>
              <a:rPr lang="en-US" dirty="0"/>
              <a:t>Student Questions/Concerns </a:t>
            </a:r>
          </a:p>
        </p:txBody>
      </p:sp>
      <p:sp>
        <p:nvSpPr>
          <p:cNvPr id="3" name="Content Placeholder 2"/>
          <p:cNvSpPr>
            <a:spLocks noGrp="1"/>
          </p:cNvSpPr>
          <p:nvPr>
            <p:ph sz="quarter" idx="1"/>
          </p:nvPr>
        </p:nvSpPr>
        <p:spPr>
          <a:xfrm>
            <a:off x="457200" y="1066800"/>
            <a:ext cx="7467600" cy="5410200"/>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en-US" b="1" u="sng" dirty="0"/>
              <a:t>Friction of Distance</a:t>
            </a:r>
            <a:r>
              <a:rPr lang="en-US" dirty="0"/>
              <a:t>: the concept that the length of the journey (distance), and the difficulty of the journey (friction) affects the time needed to complete the journey (time). </a:t>
            </a:r>
          </a:p>
          <a:p>
            <a:pPr lvl="1"/>
            <a:r>
              <a:rPr lang="en-US" dirty="0"/>
              <a:t>It can be expressed as follows: Distance + friction = time.</a:t>
            </a:r>
          </a:p>
          <a:p>
            <a:pPr lvl="1"/>
            <a:r>
              <a:rPr lang="en-US" dirty="0"/>
              <a:t>Historically, time has lessened because of the change in the friction of distance (difficulty of the journey) with advancing technology. </a:t>
            </a:r>
          </a:p>
          <a:p>
            <a:pPr lvl="2"/>
            <a:r>
              <a:rPr lang="en-US" dirty="0"/>
              <a:t>Example: jets </a:t>
            </a:r>
            <a:r>
              <a:rPr lang="en-US" u="sng" dirty="0"/>
              <a:t>reduce the friction of distance </a:t>
            </a:r>
            <a:r>
              <a:rPr lang="en-US" dirty="0"/>
              <a:t>which allows them to cover longer distances in a shorter period of time compared to other means like ships, rail, and road transport. </a:t>
            </a:r>
          </a:p>
          <a:p>
            <a:pPr lvl="1"/>
            <a:r>
              <a:rPr lang="en-US" dirty="0"/>
              <a:t>Human activities tend to organize with respect to geographic location due to the friction of distance and the consequent competition for advantageous location</a:t>
            </a:r>
            <a:br>
              <a:rPr lang="en-US" dirty="0"/>
            </a:br>
            <a:endParaRPr lang="en-US" dirty="0"/>
          </a:p>
          <a:p>
            <a:pPr marL="365760" lvl="1" indent="0">
              <a:buNone/>
            </a:pPr>
            <a:r>
              <a:rPr lang="en-US" dirty="0"/>
              <a:t>**Connections to distance decay and space time compression (slide 9) </a:t>
            </a:r>
          </a:p>
        </p:txBody>
      </p:sp>
    </p:spTree>
    <p:extLst>
      <p:ext uri="{BB962C8B-B14F-4D97-AF65-F5344CB8AC3E}">
        <p14:creationId xmlns:p14="http://schemas.microsoft.com/office/powerpoint/2010/main" val="38926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a:t>Student Questions/Concerns – Migration </a:t>
            </a:r>
          </a:p>
        </p:txBody>
      </p:sp>
      <p:sp>
        <p:nvSpPr>
          <p:cNvPr id="4" name="Content Placeholder 3"/>
          <p:cNvSpPr>
            <a:spLocks noGrp="1"/>
          </p:cNvSpPr>
          <p:nvPr>
            <p:ph sz="quarter" idx="1"/>
          </p:nvPr>
        </p:nvSpPr>
        <p:spPr>
          <a:xfrm>
            <a:off x="4419600" y="1600200"/>
            <a:ext cx="3657600" cy="4572000"/>
          </a:xfrm>
        </p:spPr>
        <p:txBody>
          <a:bodyPr/>
          <a:lstStyle/>
          <a:p>
            <a:r>
              <a:rPr lang="en-US" dirty="0" err="1"/>
              <a:t>Ravenstein’s</a:t>
            </a:r>
            <a:r>
              <a:rPr lang="en-US" dirty="0"/>
              <a:t> laws of Migration (slide 33)</a:t>
            </a:r>
          </a:p>
          <a:p>
            <a:r>
              <a:rPr lang="en-US" dirty="0"/>
              <a:t>Cyclical Migration (slide: 34) </a:t>
            </a:r>
          </a:p>
          <a:p>
            <a:r>
              <a:rPr lang="en-US" dirty="0"/>
              <a:t>Chain migration (slide: 34) </a:t>
            </a:r>
          </a:p>
          <a:p>
            <a:r>
              <a:rPr lang="en-US" dirty="0"/>
              <a:t>Intervening Opportunity (slide 34)</a:t>
            </a:r>
          </a:p>
          <a:p>
            <a:endParaRPr lang="en-US" dirty="0"/>
          </a:p>
        </p:txBody>
      </p:sp>
      <p:sp>
        <p:nvSpPr>
          <p:cNvPr id="5" name="Content Placeholder 4"/>
          <p:cNvSpPr>
            <a:spLocks noGrp="1"/>
          </p:cNvSpPr>
          <p:nvPr>
            <p:ph sz="quarter" idx="2"/>
          </p:nvPr>
        </p:nvSpPr>
        <p:spPr>
          <a:xfrm>
            <a:off x="457200" y="1600200"/>
            <a:ext cx="3657600" cy="4572000"/>
          </a:xfrm>
        </p:spPr>
        <p:txBody>
          <a:bodyPr/>
          <a:lstStyle/>
          <a:p>
            <a:r>
              <a:rPr lang="en-US" dirty="0"/>
              <a:t>History of Migration (slides) 31-32</a:t>
            </a:r>
          </a:p>
        </p:txBody>
      </p:sp>
    </p:spTree>
    <p:extLst>
      <p:ext uri="{BB962C8B-B14F-4D97-AF65-F5344CB8AC3E}">
        <p14:creationId xmlns:p14="http://schemas.microsoft.com/office/powerpoint/2010/main" val="992687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 y="187959"/>
            <a:ext cx="8700901" cy="6441441"/>
          </a:xfrm>
          <a:prstGeom prst="rect">
            <a:avLst/>
          </a:prstGeom>
        </p:spPr>
      </p:pic>
      <p:sp>
        <p:nvSpPr>
          <p:cNvPr id="5" name="TextBox 4"/>
          <p:cNvSpPr txBox="1"/>
          <p:nvPr/>
        </p:nvSpPr>
        <p:spPr>
          <a:xfrm>
            <a:off x="4343400" y="457200"/>
            <a:ext cx="3581400" cy="2308324"/>
          </a:xfrm>
          <a:prstGeom prst="rect">
            <a:avLst/>
          </a:prstGeom>
          <a:noFill/>
        </p:spPr>
        <p:txBody>
          <a:bodyPr wrap="square" rtlCol="0">
            <a:spAutoFit/>
          </a:bodyPr>
          <a:lstStyle/>
          <a:p>
            <a:pPr lvl="1"/>
            <a:r>
              <a:rPr lang="en-US" dirty="0"/>
              <a:t>During the 1800’s the U.S. opened its doors to immigration</a:t>
            </a:r>
          </a:p>
          <a:p>
            <a:pPr marL="1200150" lvl="2" indent="-285750">
              <a:buFont typeface="Arial" panose="020B0604020202020204" pitchFamily="34" charset="0"/>
              <a:buChar char="•"/>
            </a:pPr>
            <a:r>
              <a:rPr lang="en-US" dirty="0"/>
              <a:t>1</a:t>
            </a:r>
            <a:r>
              <a:rPr lang="en-US" baseline="30000" dirty="0"/>
              <a:t>st</a:t>
            </a:r>
            <a:r>
              <a:rPr lang="en-US" dirty="0"/>
              <a:t> half: Northern and Western Europe</a:t>
            </a:r>
          </a:p>
          <a:p>
            <a:pPr marL="1200150" lvl="2" indent="-285750">
              <a:buFont typeface="Arial" panose="020B0604020202020204" pitchFamily="34" charset="0"/>
              <a:buChar char="•"/>
            </a:pPr>
            <a:r>
              <a:rPr lang="en-US" dirty="0"/>
              <a:t>2</a:t>
            </a:r>
            <a:r>
              <a:rPr lang="en-US" baseline="30000" dirty="0"/>
              <a:t>nd</a:t>
            </a:r>
            <a:r>
              <a:rPr lang="en-US" dirty="0"/>
              <a:t> half: Southern and Eastern Europe</a:t>
            </a:r>
          </a:p>
          <a:p>
            <a:endParaRPr lang="en-US" dirty="0"/>
          </a:p>
        </p:txBody>
      </p:sp>
    </p:spTree>
    <p:extLst>
      <p:ext uri="{BB962C8B-B14F-4D97-AF65-F5344CB8AC3E}">
        <p14:creationId xmlns:p14="http://schemas.microsoft.com/office/powerpoint/2010/main" val="52717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8889" t="20231" r="45000" b="27325"/>
          <a:stretch/>
        </p:blipFill>
        <p:spPr>
          <a:xfrm>
            <a:off x="228600" y="228600"/>
            <a:ext cx="5029200" cy="3574973"/>
          </a:xfrm>
          <a:prstGeom prst="rect">
            <a:avLst/>
          </a:prstGeom>
        </p:spPr>
      </p:pic>
      <p:pic>
        <p:nvPicPr>
          <p:cNvPr id="5" name="Picture 4"/>
          <p:cNvPicPr>
            <a:picLocks noChangeAspect="1"/>
          </p:cNvPicPr>
          <p:nvPr/>
        </p:nvPicPr>
        <p:blipFill rotWithShape="1">
          <a:blip r:embed="rId4"/>
          <a:srcRect l="8888" t="20444" r="46071" b="28444"/>
          <a:stretch/>
        </p:blipFill>
        <p:spPr>
          <a:xfrm>
            <a:off x="4255129" y="3287338"/>
            <a:ext cx="4425244" cy="3138507"/>
          </a:xfrm>
          <a:prstGeom prst="rect">
            <a:avLst/>
          </a:prstGeom>
        </p:spPr>
      </p:pic>
    </p:spTree>
    <p:extLst>
      <p:ext uri="{BB962C8B-B14F-4D97-AF65-F5344CB8AC3E}">
        <p14:creationId xmlns:p14="http://schemas.microsoft.com/office/powerpoint/2010/main" val="1406276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1143000"/>
          </a:xfrm>
        </p:spPr>
        <p:txBody>
          <a:bodyPr/>
          <a:lstStyle/>
          <a:p>
            <a:r>
              <a:rPr lang="en-US" dirty="0"/>
              <a:t>People, Models and Theories: Migration</a:t>
            </a:r>
          </a:p>
        </p:txBody>
      </p:sp>
      <p:sp>
        <p:nvSpPr>
          <p:cNvPr id="3" name="Content Placeholder 2"/>
          <p:cNvSpPr>
            <a:spLocks noGrp="1"/>
          </p:cNvSpPr>
          <p:nvPr>
            <p:ph sz="quarter" idx="1"/>
          </p:nvPr>
        </p:nvSpPr>
        <p:spPr>
          <a:xfrm>
            <a:off x="457200" y="1066800"/>
            <a:ext cx="3657600" cy="5410200"/>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r>
              <a:rPr lang="en-US" b="1" dirty="0" err="1">
                <a:solidFill>
                  <a:srgbClr val="7030A0"/>
                </a:solidFill>
              </a:rPr>
              <a:t>Ravenstein’s</a:t>
            </a:r>
            <a:r>
              <a:rPr lang="en-US" b="1" dirty="0">
                <a:solidFill>
                  <a:srgbClr val="7030A0"/>
                </a:solidFill>
              </a:rPr>
              <a:t> laws of Migration  </a:t>
            </a:r>
          </a:p>
          <a:p>
            <a:pPr marL="880110" lvl="1" indent="-514350">
              <a:buFont typeface="+mj-lt"/>
              <a:buAutoNum type="arabicPeriod"/>
            </a:pPr>
            <a:r>
              <a:rPr lang="en-US" sz="2600" dirty="0"/>
              <a:t>The majority of migrants travel a </a:t>
            </a:r>
            <a:r>
              <a:rPr lang="en-US" sz="2600" u="sng" dirty="0"/>
              <a:t>short distance</a:t>
            </a:r>
          </a:p>
          <a:p>
            <a:pPr marL="880110" lvl="1" indent="-514350">
              <a:buFont typeface="+mj-lt"/>
              <a:buAutoNum type="arabicPeriod"/>
            </a:pPr>
            <a:r>
              <a:rPr lang="en-US" sz="2600" dirty="0"/>
              <a:t>Migration occurs in a series of </a:t>
            </a:r>
            <a:r>
              <a:rPr lang="en-US" sz="2600" u="sng" dirty="0"/>
              <a:t>steps.</a:t>
            </a:r>
            <a:r>
              <a:rPr lang="en-US" sz="2600" dirty="0"/>
              <a:t> </a:t>
            </a:r>
          </a:p>
          <a:p>
            <a:pPr marL="880110" lvl="1" indent="-514350">
              <a:buFont typeface="+mj-lt"/>
              <a:buAutoNum type="arabicPeriod"/>
            </a:pPr>
            <a:r>
              <a:rPr lang="en-US" sz="2600" dirty="0"/>
              <a:t>Tend to move to </a:t>
            </a:r>
            <a:r>
              <a:rPr lang="en-US" sz="2600" u="sng" dirty="0"/>
              <a:t>large cities </a:t>
            </a:r>
            <a:r>
              <a:rPr lang="en-US" sz="2600" dirty="0"/>
              <a:t>with </a:t>
            </a:r>
            <a:r>
              <a:rPr lang="en-US" sz="2600" u="sng" dirty="0"/>
              <a:t>economic opportunity.</a:t>
            </a:r>
          </a:p>
          <a:p>
            <a:pPr marL="880110" lvl="1" indent="-514350">
              <a:buFont typeface="+mj-lt"/>
              <a:buAutoNum type="arabicPeriod"/>
            </a:pPr>
            <a:r>
              <a:rPr lang="en-US" sz="2600" u="sng" dirty="0"/>
              <a:t>Rural</a:t>
            </a:r>
            <a:r>
              <a:rPr lang="en-US" sz="2600" dirty="0"/>
              <a:t> are more likely to migrate than urban.</a:t>
            </a:r>
          </a:p>
          <a:p>
            <a:pPr marL="880110" lvl="1" indent="-514350">
              <a:buFont typeface="+mj-lt"/>
              <a:buAutoNum type="arabicPeriod"/>
            </a:pPr>
            <a:r>
              <a:rPr lang="en-US" sz="2600" dirty="0"/>
              <a:t>Families are less likely to migrate across national borders than </a:t>
            </a:r>
            <a:r>
              <a:rPr lang="en-US" sz="2600" u="sng" dirty="0"/>
              <a:t>young adults (Men more than women)</a:t>
            </a:r>
            <a:endParaRPr lang="en-US" sz="2300" u="sng" dirty="0"/>
          </a:p>
          <a:p>
            <a:pPr marL="880110" lvl="1" indent="-514350">
              <a:buFont typeface="+mj-lt"/>
              <a:buAutoNum type="arabicPeriod"/>
            </a:pPr>
            <a:r>
              <a:rPr lang="en-US" sz="2600" dirty="0"/>
              <a:t>Every migration stream creates a </a:t>
            </a:r>
            <a:r>
              <a:rPr lang="en-US" sz="2600" u="sng" dirty="0"/>
              <a:t>counter-stream</a:t>
            </a:r>
          </a:p>
        </p:txBody>
      </p:sp>
      <p:sp>
        <p:nvSpPr>
          <p:cNvPr id="4" name="Content Placeholder 3"/>
          <p:cNvSpPr>
            <a:spLocks noGrp="1"/>
          </p:cNvSpPr>
          <p:nvPr>
            <p:ph sz="quarter" idx="2"/>
          </p:nvPr>
        </p:nvSpPr>
        <p:spPr>
          <a:xfrm>
            <a:off x="4495800" y="1066800"/>
            <a:ext cx="3657600" cy="5257800"/>
          </a:xfrm>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r>
              <a:rPr lang="en-US" b="1" dirty="0">
                <a:solidFill>
                  <a:srgbClr val="7030A0"/>
                </a:solidFill>
              </a:rPr>
              <a:t>Gravity Model of Migration </a:t>
            </a:r>
          </a:p>
          <a:p>
            <a:pPr lvl="1"/>
            <a:r>
              <a:rPr lang="en-US" u="sng" dirty="0"/>
              <a:t>Larger</a:t>
            </a:r>
            <a:r>
              <a:rPr lang="en-US" dirty="0"/>
              <a:t> places attract more migrants than smaller places </a:t>
            </a:r>
          </a:p>
          <a:p>
            <a:pPr lvl="1"/>
            <a:r>
              <a:rPr lang="en-US" u="sng" dirty="0"/>
              <a:t>Closer</a:t>
            </a:r>
            <a:r>
              <a:rPr lang="en-US" dirty="0"/>
              <a:t> places attract more migrants than more distant places</a:t>
            </a:r>
          </a:p>
          <a:p>
            <a:pPr lvl="1">
              <a:buNone/>
            </a:pPr>
            <a:endParaRPr lang="en-US" dirty="0"/>
          </a:p>
          <a:p>
            <a:r>
              <a:rPr lang="en-US" b="1" dirty="0" err="1"/>
              <a:t>Zelinksy’s</a:t>
            </a:r>
            <a:r>
              <a:rPr lang="en-US" b="1" dirty="0"/>
              <a:t> Model of Migration Transition</a:t>
            </a:r>
          </a:p>
          <a:p>
            <a:pPr lvl="1"/>
            <a:r>
              <a:rPr lang="en-US" dirty="0"/>
              <a:t>Explains and predicts migration based on the </a:t>
            </a:r>
            <a:r>
              <a:rPr lang="en-US" u="sng" dirty="0"/>
              <a:t>demographic transition model</a:t>
            </a:r>
          </a:p>
          <a:p>
            <a:pPr lvl="1"/>
            <a:r>
              <a:rPr lang="en-US" dirty="0"/>
              <a:t>Stage 1: migrate on a local and seasonal basis – needs.</a:t>
            </a:r>
          </a:p>
          <a:p>
            <a:pPr lvl="1"/>
            <a:r>
              <a:rPr lang="en-US" dirty="0"/>
              <a:t>Stage 2: limited opportunities (because of high NRI) push people to migrate to more developed countries (international) or high interregional (rural to urban) </a:t>
            </a:r>
          </a:p>
          <a:p>
            <a:pPr lvl="1"/>
            <a:r>
              <a:rPr lang="en-US" dirty="0"/>
              <a:t>Stage 3 and 4: high international and intraregional (urban to suburban)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a:t>Concepts and Terms: Migration</a:t>
            </a:r>
          </a:p>
        </p:txBody>
      </p:sp>
      <p:sp>
        <p:nvSpPr>
          <p:cNvPr id="3" name="Content Placeholder 2"/>
          <p:cNvSpPr>
            <a:spLocks noGrp="1"/>
          </p:cNvSpPr>
          <p:nvPr>
            <p:ph sz="quarter" idx="1"/>
          </p:nvPr>
        </p:nvSpPr>
        <p:spPr>
          <a:xfrm>
            <a:off x="457200" y="1524000"/>
            <a:ext cx="3657600" cy="4572000"/>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r>
              <a:rPr lang="en-US" dirty="0"/>
              <a:t>Push-Pull factors</a:t>
            </a:r>
          </a:p>
          <a:p>
            <a:r>
              <a:rPr lang="en-US" dirty="0">
                <a:solidFill>
                  <a:srgbClr val="7030A0"/>
                </a:solidFill>
              </a:rPr>
              <a:t>Intervening Opportunity or obstacles</a:t>
            </a:r>
          </a:p>
          <a:p>
            <a:pPr lvl="1"/>
            <a:r>
              <a:rPr lang="en-US" dirty="0">
                <a:solidFill>
                  <a:srgbClr val="7030A0"/>
                </a:solidFill>
              </a:rPr>
              <a:t>Can change migratory path</a:t>
            </a:r>
            <a:r>
              <a:rPr lang="en-US" dirty="0">
                <a:solidFill>
                  <a:schemeClr val="accent3">
                    <a:lumMod val="75000"/>
                  </a:schemeClr>
                </a:solidFill>
              </a:rPr>
              <a:t>. </a:t>
            </a:r>
          </a:p>
          <a:p>
            <a:r>
              <a:rPr lang="en-US" dirty="0"/>
              <a:t>Voluntary vs. Forced Migration</a:t>
            </a:r>
          </a:p>
          <a:p>
            <a:r>
              <a:rPr lang="en-US" dirty="0"/>
              <a:t>Refuges</a:t>
            </a:r>
          </a:p>
          <a:p>
            <a:r>
              <a:rPr lang="en-US" dirty="0"/>
              <a:t>International Migration</a:t>
            </a:r>
          </a:p>
          <a:p>
            <a:r>
              <a:rPr lang="en-US" dirty="0"/>
              <a:t>Internal Migration</a:t>
            </a:r>
          </a:p>
          <a:p>
            <a:pPr lvl="1"/>
            <a:r>
              <a:rPr lang="en-US" dirty="0"/>
              <a:t>Interregional: moving from one region to another region</a:t>
            </a:r>
          </a:p>
          <a:p>
            <a:pPr lvl="2"/>
            <a:r>
              <a:rPr lang="en-US" dirty="0"/>
              <a:t>Rural to Urban</a:t>
            </a:r>
          </a:p>
          <a:p>
            <a:pPr lvl="2"/>
            <a:r>
              <a:rPr lang="en-US" dirty="0"/>
              <a:t>Urban to rural (</a:t>
            </a:r>
            <a:r>
              <a:rPr lang="en-US" dirty="0" err="1"/>
              <a:t>counterurbanization</a:t>
            </a:r>
            <a:r>
              <a:rPr lang="en-US" dirty="0"/>
              <a:t>)</a:t>
            </a:r>
          </a:p>
          <a:p>
            <a:pPr lvl="1"/>
            <a:r>
              <a:rPr lang="en-US" dirty="0"/>
              <a:t>Intraregional: moving within a region</a:t>
            </a:r>
          </a:p>
          <a:p>
            <a:pPr lvl="2"/>
            <a:r>
              <a:rPr lang="en-US" dirty="0"/>
              <a:t>Urban to suburban</a:t>
            </a:r>
          </a:p>
          <a:p>
            <a:pPr lvl="2"/>
            <a:endParaRPr lang="en-US" dirty="0"/>
          </a:p>
        </p:txBody>
      </p:sp>
      <p:sp>
        <p:nvSpPr>
          <p:cNvPr id="4" name="Content Placeholder 3"/>
          <p:cNvSpPr>
            <a:spLocks noGrp="1"/>
          </p:cNvSpPr>
          <p:nvPr>
            <p:ph sz="quarter" idx="2"/>
          </p:nvPr>
        </p:nvSpPr>
        <p:spPr>
          <a:xfrm>
            <a:off x="4267200" y="840954"/>
            <a:ext cx="4267200" cy="5788446"/>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en-US" dirty="0">
                <a:solidFill>
                  <a:srgbClr val="7030A0"/>
                </a:solidFill>
              </a:rPr>
              <a:t>Cyclic movement</a:t>
            </a:r>
          </a:p>
          <a:p>
            <a:pPr lvl="1"/>
            <a:r>
              <a:rPr lang="en-US" dirty="0">
                <a:solidFill>
                  <a:srgbClr val="7030A0"/>
                </a:solidFill>
              </a:rPr>
              <a:t>Commuting </a:t>
            </a:r>
          </a:p>
          <a:p>
            <a:r>
              <a:rPr lang="en-US" dirty="0"/>
              <a:t>Seasonal movement</a:t>
            </a:r>
          </a:p>
          <a:p>
            <a:pPr lvl="1"/>
            <a:r>
              <a:rPr lang="en-US" dirty="0"/>
              <a:t>Snow birds</a:t>
            </a:r>
          </a:p>
          <a:p>
            <a:pPr lvl="1"/>
            <a:r>
              <a:rPr lang="en-US" dirty="0"/>
              <a:t>Migrant workers</a:t>
            </a:r>
          </a:p>
          <a:p>
            <a:r>
              <a:rPr lang="en-US" dirty="0"/>
              <a:t>Periodic movement</a:t>
            </a:r>
          </a:p>
          <a:p>
            <a:pPr lvl="1"/>
            <a:r>
              <a:rPr lang="en-US" dirty="0"/>
              <a:t>Military</a:t>
            </a:r>
          </a:p>
          <a:p>
            <a:pPr lvl="1"/>
            <a:r>
              <a:rPr lang="en-US" dirty="0"/>
              <a:t>College</a:t>
            </a:r>
          </a:p>
          <a:p>
            <a:r>
              <a:rPr lang="en-US" dirty="0"/>
              <a:t>Migration</a:t>
            </a:r>
          </a:p>
          <a:p>
            <a:pPr lvl="1"/>
            <a:r>
              <a:rPr lang="en-US" dirty="0"/>
              <a:t>Immigration: Movement of people </a:t>
            </a:r>
            <a:r>
              <a:rPr lang="en-US" b="1" u="sng" dirty="0"/>
              <a:t>to</a:t>
            </a:r>
            <a:r>
              <a:rPr lang="en-US" dirty="0"/>
              <a:t> a place  </a:t>
            </a:r>
          </a:p>
          <a:p>
            <a:pPr lvl="1"/>
            <a:r>
              <a:rPr lang="en-US" dirty="0"/>
              <a:t>Emigration: Movement of people </a:t>
            </a:r>
            <a:r>
              <a:rPr lang="en-US" b="1" u="sng" dirty="0"/>
              <a:t>away from </a:t>
            </a:r>
            <a:r>
              <a:rPr lang="en-US" dirty="0"/>
              <a:t>a place</a:t>
            </a:r>
          </a:p>
          <a:p>
            <a:r>
              <a:rPr lang="en-US" dirty="0">
                <a:solidFill>
                  <a:srgbClr val="7030A0"/>
                </a:solidFill>
              </a:rPr>
              <a:t>Chain Migration </a:t>
            </a:r>
          </a:p>
          <a:p>
            <a:pPr lvl="1"/>
            <a:r>
              <a:rPr lang="en-US" dirty="0">
                <a:solidFill>
                  <a:srgbClr val="7030A0"/>
                </a:solidFill>
              </a:rPr>
              <a:t>Follow a migration flow – follow other migrants (family and friends</a:t>
            </a:r>
          </a:p>
          <a:p>
            <a:pPr lvl="1"/>
            <a:r>
              <a:rPr lang="en-US" dirty="0">
                <a:solidFill>
                  <a:srgbClr val="7030A0"/>
                </a:solidFill>
              </a:rPr>
              <a:t>Can be seen with Ethnic neighborhoods. </a:t>
            </a:r>
          </a:p>
          <a:p>
            <a:r>
              <a:rPr lang="en-US" dirty="0">
                <a:solidFill>
                  <a:srgbClr val="7030A0"/>
                </a:solidFill>
              </a:rPr>
              <a:t>Step Migration</a:t>
            </a:r>
          </a:p>
          <a:p>
            <a:pPr lvl="1"/>
            <a:r>
              <a:rPr lang="en-US" dirty="0">
                <a:solidFill>
                  <a:srgbClr val="7030A0"/>
                </a:solidFill>
              </a:rPr>
              <a:t>Series of small moves to reach destination  </a:t>
            </a:r>
          </a:p>
          <a:p>
            <a:pPr lvl="1"/>
            <a:endParaRPr lang="en-US" dirty="0"/>
          </a:p>
          <a:p>
            <a:pPr lvl="1">
              <a:buNone/>
            </a:pPr>
            <a:endParaRPr lang="en-US" dirty="0"/>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 </a:t>
            </a:r>
          </a:p>
        </p:txBody>
      </p:sp>
      <p:sp>
        <p:nvSpPr>
          <p:cNvPr id="3" name="Content Placeholder 2"/>
          <p:cNvSpPr>
            <a:spLocks noGrp="1"/>
          </p:cNvSpPr>
          <p:nvPr>
            <p:ph sz="quarter" idx="1"/>
          </p:nvPr>
        </p:nvSpPr>
        <p:spPr/>
        <p:txBody>
          <a:bodyPr>
            <a:normAutofit fontScale="92500" lnSpcReduction="20000"/>
          </a:bodyPr>
          <a:lstStyle/>
          <a:p>
            <a:pPr>
              <a:buNone/>
            </a:pPr>
            <a:r>
              <a:rPr lang="en-US" dirty="0"/>
              <a:t>1. An example of a country with a population pyramid that has a large base is</a:t>
            </a:r>
          </a:p>
          <a:p>
            <a:pPr>
              <a:buNone/>
            </a:pPr>
            <a:r>
              <a:rPr lang="en-US" dirty="0"/>
              <a:t>(A) Japan</a:t>
            </a:r>
          </a:p>
          <a:p>
            <a:pPr>
              <a:buNone/>
            </a:pPr>
            <a:r>
              <a:rPr lang="en-US" dirty="0"/>
              <a:t>(B) Germany</a:t>
            </a:r>
          </a:p>
          <a:p>
            <a:pPr>
              <a:buNone/>
            </a:pPr>
            <a:r>
              <a:rPr lang="en-US" dirty="0"/>
              <a:t>(C) Nigeria</a:t>
            </a:r>
          </a:p>
          <a:p>
            <a:pPr>
              <a:buNone/>
            </a:pPr>
            <a:r>
              <a:rPr lang="en-US" dirty="0"/>
              <a:t>(D) United States</a:t>
            </a:r>
          </a:p>
          <a:p>
            <a:pPr>
              <a:buNone/>
            </a:pPr>
            <a:r>
              <a:rPr lang="en-US" dirty="0"/>
              <a:t>(E) Russia</a:t>
            </a:r>
          </a:p>
        </p:txBody>
      </p:sp>
      <p:sp>
        <p:nvSpPr>
          <p:cNvPr id="4" name="Content Placeholder 3"/>
          <p:cNvSpPr>
            <a:spLocks noGrp="1"/>
          </p:cNvSpPr>
          <p:nvPr>
            <p:ph sz="quarter" idx="2"/>
          </p:nvPr>
        </p:nvSpPr>
        <p:spPr>
          <a:xfrm>
            <a:off x="4800600" y="1600200"/>
            <a:ext cx="3657600" cy="4572000"/>
          </a:xfrm>
        </p:spPr>
        <p:txBody>
          <a:bodyPr>
            <a:normAutofit fontScale="92500" lnSpcReduction="20000"/>
          </a:bodyPr>
          <a:lstStyle/>
          <a:p>
            <a:pPr>
              <a:buNone/>
            </a:pPr>
            <a:r>
              <a:rPr lang="en-US" dirty="0"/>
              <a:t>2. The demographic transition model suggests that as countries industrialize</a:t>
            </a:r>
          </a:p>
          <a:p>
            <a:pPr>
              <a:buNone/>
            </a:pPr>
            <a:r>
              <a:rPr lang="en-US" dirty="0"/>
              <a:t>(A) in-migration increases over time</a:t>
            </a:r>
          </a:p>
          <a:p>
            <a:pPr>
              <a:buNone/>
            </a:pPr>
            <a:r>
              <a:rPr lang="en-US" dirty="0"/>
              <a:t>(B) migration increases from rural to urban areas</a:t>
            </a:r>
          </a:p>
          <a:p>
            <a:pPr>
              <a:buNone/>
            </a:pPr>
            <a:r>
              <a:rPr lang="en-US" dirty="0"/>
              <a:t>(C) birth and death rates decrease over time</a:t>
            </a:r>
          </a:p>
          <a:p>
            <a:pPr>
              <a:buNone/>
            </a:pPr>
            <a:r>
              <a:rPr lang="en-US" dirty="0"/>
              <a:t>(D) life expectancy decreases over time</a:t>
            </a:r>
          </a:p>
          <a:p>
            <a:pPr>
              <a:buNone/>
            </a:pPr>
            <a:r>
              <a:rPr lang="en-US" dirty="0"/>
              <a:t>(E) fertility rates increase over time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 </a:t>
            </a:r>
          </a:p>
        </p:txBody>
      </p:sp>
      <p:sp>
        <p:nvSpPr>
          <p:cNvPr id="3" name="Content Placeholder 2"/>
          <p:cNvSpPr>
            <a:spLocks noGrp="1"/>
          </p:cNvSpPr>
          <p:nvPr>
            <p:ph sz="quarter" idx="1"/>
          </p:nvPr>
        </p:nvSpPr>
        <p:spPr/>
        <p:txBody>
          <a:bodyPr>
            <a:normAutofit fontScale="92500" lnSpcReduction="20000"/>
          </a:bodyPr>
          <a:lstStyle/>
          <a:p>
            <a:pPr>
              <a:buNone/>
            </a:pPr>
            <a:r>
              <a:rPr lang="en-US" dirty="0"/>
              <a:t>3. Which of the following is </a:t>
            </a:r>
            <a:r>
              <a:rPr lang="en-US" dirty="0">
                <a:solidFill>
                  <a:srgbClr val="FF0000"/>
                </a:solidFill>
              </a:rPr>
              <a:t>not</a:t>
            </a:r>
            <a:r>
              <a:rPr lang="en-US" dirty="0"/>
              <a:t> a contributing factor to the low birth rates in stage </a:t>
            </a:r>
            <a:r>
              <a:rPr lang="en-US" dirty="0">
                <a:solidFill>
                  <a:srgbClr val="FF0000"/>
                </a:solidFill>
              </a:rPr>
              <a:t>four</a:t>
            </a:r>
            <a:r>
              <a:rPr lang="en-US" dirty="0"/>
              <a:t> of the demographic transition model?</a:t>
            </a:r>
          </a:p>
          <a:p>
            <a:pPr>
              <a:buNone/>
            </a:pPr>
            <a:r>
              <a:rPr lang="en-US" dirty="0"/>
              <a:t>(A) Less dependence on child labor</a:t>
            </a:r>
          </a:p>
          <a:p>
            <a:pPr>
              <a:buNone/>
            </a:pPr>
            <a:r>
              <a:rPr lang="en-US" dirty="0"/>
              <a:t>(B) Reliance on subsistence agriculture</a:t>
            </a:r>
          </a:p>
          <a:p>
            <a:pPr>
              <a:buNone/>
            </a:pPr>
            <a:r>
              <a:rPr lang="en-US" dirty="0"/>
              <a:t>(C) The education of women</a:t>
            </a:r>
          </a:p>
          <a:p>
            <a:pPr>
              <a:buNone/>
            </a:pPr>
            <a:r>
              <a:rPr lang="en-US" dirty="0"/>
              <a:t>(D) Availability of health care</a:t>
            </a:r>
          </a:p>
          <a:p>
            <a:pPr>
              <a:buNone/>
            </a:pPr>
            <a:r>
              <a:rPr lang="en-US" dirty="0"/>
              <a:t>(E) Increased sanitation</a:t>
            </a:r>
          </a:p>
        </p:txBody>
      </p:sp>
      <p:sp>
        <p:nvSpPr>
          <p:cNvPr id="4" name="Content Placeholder 3"/>
          <p:cNvSpPr>
            <a:spLocks noGrp="1"/>
          </p:cNvSpPr>
          <p:nvPr>
            <p:ph sz="quarter" idx="2"/>
          </p:nvPr>
        </p:nvSpPr>
        <p:spPr/>
        <p:txBody>
          <a:bodyPr>
            <a:normAutofit fontScale="92500" lnSpcReduction="20000"/>
          </a:bodyPr>
          <a:lstStyle/>
          <a:p>
            <a:pPr>
              <a:buNone/>
            </a:pPr>
            <a:r>
              <a:rPr lang="en-US" dirty="0"/>
              <a:t>4. According to Thomas Malthus’s population theory, which of the following is a preventive check on population?</a:t>
            </a:r>
          </a:p>
          <a:p>
            <a:pPr>
              <a:buNone/>
            </a:pPr>
            <a:r>
              <a:rPr lang="en-US" dirty="0"/>
              <a:t>(A) Famine</a:t>
            </a:r>
          </a:p>
          <a:p>
            <a:pPr>
              <a:buNone/>
            </a:pPr>
            <a:r>
              <a:rPr lang="en-US" dirty="0"/>
              <a:t>(B) Disease</a:t>
            </a:r>
          </a:p>
          <a:p>
            <a:pPr>
              <a:buNone/>
            </a:pPr>
            <a:r>
              <a:rPr lang="en-US" dirty="0"/>
              <a:t>(C) War</a:t>
            </a:r>
          </a:p>
          <a:p>
            <a:pPr>
              <a:buNone/>
            </a:pPr>
            <a:r>
              <a:rPr lang="en-US" dirty="0"/>
              <a:t>(D) Moral restraint</a:t>
            </a:r>
          </a:p>
          <a:p>
            <a:pPr>
              <a:buNone/>
            </a:pPr>
            <a:r>
              <a:rPr lang="en-US" dirty="0"/>
              <a:t>(E) Disaster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 </a:t>
            </a:r>
          </a:p>
        </p:txBody>
      </p:sp>
      <p:sp>
        <p:nvSpPr>
          <p:cNvPr id="3" name="Content Placeholder 2"/>
          <p:cNvSpPr>
            <a:spLocks noGrp="1"/>
          </p:cNvSpPr>
          <p:nvPr>
            <p:ph sz="quarter" idx="1"/>
          </p:nvPr>
        </p:nvSpPr>
        <p:spPr/>
        <p:txBody>
          <a:bodyPr>
            <a:normAutofit fontScale="77500" lnSpcReduction="20000"/>
          </a:bodyPr>
          <a:lstStyle/>
          <a:p>
            <a:pPr>
              <a:buNone/>
            </a:pPr>
            <a:r>
              <a:rPr lang="en-US" dirty="0"/>
              <a:t>5.  Which of the following is </a:t>
            </a:r>
            <a:r>
              <a:rPr lang="en-US" dirty="0">
                <a:solidFill>
                  <a:srgbClr val="FF0000"/>
                </a:solidFill>
              </a:rPr>
              <a:t>not</a:t>
            </a:r>
            <a:r>
              <a:rPr lang="en-US" dirty="0"/>
              <a:t> a result of overpopulation?</a:t>
            </a:r>
          </a:p>
          <a:p>
            <a:pPr>
              <a:buNone/>
            </a:pPr>
            <a:r>
              <a:rPr lang="en-US" dirty="0"/>
              <a:t>(A) Squatter settlements in Rio de Janeiro</a:t>
            </a:r>
          </a:p>
          <a:p>
            <a:pPr>
              <a:buNone/>
            </a:pPr>
            <a:r>
              <a:rPr lang="en-US" dirty="0"/>
              <a:t>(B) Low unemployment rates in Tokyo</a:t>
            </a:r>
          </a:p>
          <a:p>
            <a:pPr>
              <a:buNone/>
            </a:pPr>
            <a:r>
              <a:rPr lang="en-US" dirty="0"/>
              <a:t>(C) Deforestation in Madagascar</a:t>
            </a:r>
          </a:p>
          <a:p>
            <a:pPr>
              <a:buNone/>
            </a:pPr>
            <a:r>
              <a:rPr lang="en-US" dirty="0"/>
              <a:t>(D) Overcrowding in Mumbai</a:t>
            </a:r>
          </a:p>
          <a:p>
            <a:pPr>
              <a:buNone/>
            </a:pPr>
            <a:r>
              <a:rPr lang="en-US" dirty="0"/>
              <a:t>(E) Lack of access to food in Manila</a:t>
            </a:r>
          </a:p>
        </p:txBody>
      </p:sp>
      <p:sp>
        <p:nvSpPr>
          <p:cNvPr id="4" name="Content Placeholder 3"/>
          <p:cNvSpPr>
            <a:spLocks noGrp="1"/>
          </p:cNvSpPr>
          <p:nvPr>
            <p:ph sz="quarter" idx="2"/>
          </p:nvPr>
        </p:nvSpPr>
        <p:spPr/>
        <p:txBody>
          <a:bodyPr>
            <a:normAutofit fontScale="77500" lnSpcReduction="20000"/>
          </a:bodyPr>
          <a:lstStyle/>
          <a:p>
            <a:pPr>
              <a:buNone/>
            </a:pPr>
            <a:r>
              <a:rPr lang="en-US" dirty="0"/>
              <a:t>6. The population of developed nations can be described as having</a:t>
            </a:r>
          </a:p>
          <a:p>
            <a:pPr>
              <a:buNone/>
            </a:pPr>
            <a:r>
              <a:rPr lang="en-US" dirty="0"/>
              <a:t>(A) higher fertility rates than undeveloped countries</a:t>
            </a:r>
          </a:p>
          <a:p>
            <a:pPr>
              <a:buNone/>
            </a:pPr>
            <a:r>
              <a:rPr lang="en-US" dirty="0"/>
              <a:t>(B) higher crude death rates than undeveloped countries</a:t>
            </a:r>
          </a:p>
          <a:p>
            <a:pPr>
              <a:buNone/>
            </a:pPr>
            <a:r>
              <a:rPr lang="en-US" dirty="0"/>
              <a:t>(C) higher crude birth rates than undeveloped countries</a:t>
            </a:r>
          </a:p>
          <a:p>
            <a:pPr>
              <a:buNone/>
            </a:pPr>
            <a:r>
              <a:rPr lang="en-US" dirty="0"/>
              <a:t>(D) lower natural increase than undeveloped countries</a:t>
            </a:r>
          </a:p>
          <a:p>
            <a:pPr>
              <a:buNone/>
            </a:pPr>
            <a:r>
              <a:rPr lang="en-US" dirty="0"/>
              <a:t>(E) lower life expectancy rates than undeveloped countries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 </a:t>
            </a:r>
          </a:p>
        </p:txBody>
      </p:sp>
      <p:sp>
        <p:nvSpPr>
          <p:cNvPr id="3" name="Content Placeholder 2"/>
          <p:cNvSpPr>
            <a:spLocks noGrp="1"/>
          </p:cNvSpPr>
          <p:nvPr>
            <p:ph sz="quarter" idx="1"/>
          </p:nvPr>
        </p:nvSpPr>
        <p:spPr/>
        <p:txBody>
          <a:bodyPr>
            <a:normAutofit fontScale="85000" lnSpcReduction="20000"/>
          </a:bodyPr>
          <a:lstStyle/>
          <a:p>
            <a:pPr>
              <a:buNone/>
            </a:pPr>
            <a:r>
              <a:rPr lang="en-US" dirty="0"/>
              <a:t>7. For an emigrant, war in his or her homeland is an example of a</a:t>
            </a:r>
          </a:p>
          <a:p>
            <a:pPr>
              <a:buNone/>
            </a:pPr>
            <a:r>
              <a:rPr lang="en-US" dirty="0"/>
              <a:t>(A) push factor</a:t>
            </a:r>
          </a:p>
          <a:p>
            <a:pPr>
              <a:buNone/>
            </a:pPr>
            <a:r>
              <a:rPr lang="en-US" dirty="0"/>
              <a:t>(B) draw factor</a:t>
            </a:r>
          </a:p>
          <a:p>
            <a:pPr>
              <a:buNone/>
            </a:pPr>
            <a:r>
              <a:rPr lang="en-US" dirty="0"/>
              <a:t>(C) pull factor</a:t>
            </a:r>
          </a:p>
          <a:p>
            <a:pPr>
              <a:buNone/>
            </a:pPr>
            <a:r>
              <a:rPr lang="en-US" dirty="0"/>
              <a:t>(D) force factor</a:t>
            </a:r>
          </a:p>
          <a:p>
            <a:pPr>
              <a:buNone/>
            </a:pPr>
            <a:r>
              <a:rPr lang="en-US" dirty="0"/>
              <a:t>(E) driving factor</a:t>
            </a:r>
          </a:p>
        </p:txBody>
      </p:sp>
      <p:sp>
        <p:nvSpPr>
          <p:cNvPr id="4" name="Content Placeholder 3"/>
          <p:cNvSpPr>
            <a:spLocks noGrp="1"/>
          </p:cNvSpPr>
          <p:nvPr>
            <p:ph sz="quarter" idx="2"/>
          </p:nvPr>
        </p:nvSpPr>
        <p:spPr/>
        <p:txBody>
          <a:bodyPr>
            <a:normAutofit fontScale="85000" lnSpcReduction="20000"/>
          </a:bodyPr>
          <a:lstStyle/>
          <a:p>
            <a:pPr>
              <a:buNone/>
            </a:pPr>
            <a:r>
              <a:rPr lang="en-US" dirty="0"/>
              <a:t>8. The gravity model predicts</a:t>
            </a:r>
          </a:p>
          <a:p>
            <a:pPr>
              <a:buNone/>
            </a:pPr>
            <a:r>
              <a:rPr lang="en-US" dirty="0"/>
              <a:t>(A) the number of people a city can support with available resources</a:t>
            </a:r>
          </a:p>
          <a:p>
            <a:pPr>
              <a:buNone/>
            </a:pPr>
            <a:r>
              <a:rPr lang="en-US" dirty="0"/>
              <a:t>(B) the rate at which intercontinental migration occurs</a:t>
            </a:r>
          </a:p>
          <a:p>
            <a:pPr>
              <a:buNone/>
            </a:pPr>
            <a:r>
              <a:rPr lang="en-US" dirty="0"/>
              <a:t>(C) the movement of people, goods, and ideas between two locations based on size and distance</a:t>
            </a:r>
          </a:p>
          <a:p>
            <a:pPr>
              <a:buNone/>
            </a:pPr>
            <a:r>
              <a:rPr lang="en-US" dirty="0"/>
              <a:t>(D) periods of population explosion in a certain geographic region</a:t>
            </a:r>
          </a:p>
          <a:p>
            <a:pPr>
              <a:buNone/>
            </a:pPr>
            <a:r>
              <a:rPr lang="en-US" dirty="0"/>
              <a:t>(E) the physiological density of a country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 </a:t>
            </a:r>
          </a:p>
        </p:txBody>
      </p:sp>
      <p:sp>
        <p:nvSpPr>
          <p:cNvPr id="3" name="Content Placeholder 2"/>
          <p:cNvSpPr>
            <a:spLocks noGrp="1"/>
          </p:cNvSpPr>
          <p:nvPr>
            <p:ph sz="quarter" idx="1"/>
          </p:nvPr>
        </p:nvSpPr>
        <p:spPr/>
        <p:txBody>
          <a:bodyPr>
            <a:normAutofit lnSpcReduction="10000"/>
          </a:bodyPr>
          <a:lstStyle/>
          <a:p>
            <a:pPr>
              <a:buNone/>
            </a:pPr>
            <a:r>
              <a:rPr lang="en-US" dirty="0"/>
              <a:t>9. A person, typically 20–35 years old, who leaves his or her home country to work in another country is known as a</a:t>
            </a:r>
          </a:p>
          <a:p>
            <a:pPr>
              <a:buNone/>
            </a:pPr>
            <a:r>
              <a:rPr lang="en-US" dirty="0"/>
              <a:t>(A) guest worker</a:t>
            </a:r>
          </a:p>
          <a:p>
            <a:pPr>
              <a:buNone/>
            </a:pPr>
            <a:r>
              <a:rPr lang="en-US" dirty="0"/>
              <a:t>(B) temporary laborer</a:t>
            </a:r>
          </a:p>
          <a:p>
            <a:pPr>
              <a:buNone/>
            </a:pPr>
            <a:r>
              <a:rPr lang="en-US" dirty="0"/>
              <a:t>(C) host laborer</a:t>
            </a:r>
          </a:p>
          <a:p>
            <a:pPr>
              <a:buNone/>
            </a:pPr>
            <a:r>
              <a:rPr lang="en-US" dirty="0"/>
              <a:t>(D) interim worker</a:t>
            </a:r>
          </a:p>
          <a:p>
            <a:pPr>
              <a:buNone/>
            </a:pPr>
            <a:r>
              <a:rPr lang="en-US" dirty="0"/>
              <a:t>(E) provisional laborer</a:t>
            </a:r>
          </a:p>
        </p:txBody>
      </p:sp>
      <p:sp>
        <p:nvSpPr>
          <p:cNvPr id="4" name="Content Placeholder 3"/>
          <p:cNvSpPr>
            <a:spLocks noGrp="1"/>
          </p:cNvSpPr>
          <p:nvPr>
            <p:ph sz="quarter" idx="2"/>
          </p:nvPr>
        </p:nvSpPr>
        <p:spPr/>
        <p:txBody>
          <a:bodyPr>
            <a:normAutofit lnSpcReduction="10000"/>
          </a:bodyPr>
          <a:lstStyle/>
          <a:p>
            <a:pPr>
              <a:buNone/>
            </a:pPr>
            <a:r>
              <a:rPr lang="en-US" dirty="0"/>
              <a:t>10. A J-curve on a population graph indicates</a:t>
            </a:r>
          </a:p>
          <a:p>
            <a:pPr>
              <a:buNone/>
            </a:pPr>
            <a:r>
              <a:rPr lang="en-US" dirty="0"/>
              <a:t>(A) exponential population growth</a:t>
            </a:r>
          </a:p>
          <a:p>
            <a:pPr>
              <a:buNone/>
            </a:pPr>
            <a:r>
              <a:rPr lang="en-US" dirty="0"/>
              <a:t>(B) cyclical population growth</a:t>
            </a:r>
          </a:p>
          <a:p>
            <a:pPr>
              <a:buNone/>
            </a:pPr>
            <a:r>
              <a:rPr lang="en-US" dirty="0"/>
              <a:t>(C) logarithmic population growth</a:t>
            </a:r>
          </a:p>
          <a:p>
            <a:pPr>
              <a:buNone/>
            </a:pPr>
            <a:r>
              <a:rPr lang="en-US" dirty="0"/>
              <a:t>(D) quadratic function</a:t>
            </a:r>
          </a:p>
          <a:p>
            <a:pPr>
              <a:buNone/>
            </a:pPr>
            <a:r>
              <a:rPr lang="en-US" dirty="0"/>
              <a:t>(E) linear population growth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a:t>Student Questions/Concerns </a:t>
            </a:r>
          </a:p>
        </p:txBody>
      </p:sp>
      <p:sp>
        <p:nvSpPr>
          <p:cNvPr id="3" name="Content Placeholder 2"/>
          <p:cNvSpPr>
            <a:spLocks noGrp="1"/>
          </p:cNvSpPr>
          <p:nvPr>
            <p:ph sz="quarter" idx="1"/>
          </p:nvPr>
        </p:nvSpPr>
        <p:spPr/>
        <p:txBody>
          <a:bodyPr/>
          <a:lstStyle/>
          <a:p>
            <a:r>
              <a:rPr lang="en-US" dirty="0"/>
              <a:t>Changing Attributes of </a:t>
            </a:r>
            <a:r>
              <a:rPr lang="en-US" u="sng" dirty="0"/>
              <a:t>Space</a:t>
            </a:r>
            <a:r>
              <a:rPr lang="en-US" dirty="0"/>
              <a:t> </a:t>
            </a:r>
          </a:p>
          <a:p>
            <a:pPr lvl="1"/>
            <a:r>
              <a:rPr lang="en-US" dirty="0"/>
              <a:t>What is Space?</a:t>
            </a:r>
          </a:p>
          <a:p>
            <a:pPr lvl="2"/>
            <a:r>
              <a:rPr lang="en-US" dirty="0"/>
              <a:t>Space refers to the </a:t>
            </a:r>
            <a:r>
              <a:rPr lang="en-US" u="sng" dirty="0"/>
              <a:t>physical gap </a:t>
            </a:r>
            <a:r>
              <a:rPr lang="en-US" dirty="0"/>
              <a:t>or interval between two objects.</a:t>
            </a:r>
          </a:p>
          <a:p>
            <a:pPr lvl="2"/>
            <a:r>
              <a:rPr lang="en-US" dirty="0"/>
              <a:t>Space is abstract…but it is part of “Place”</a:t>
            </a:r>
          </a:p>
          <a:p>
            <a:pPr lvl="1"/>
            <a:r>
              <a:rPr lang="en-US" dirty="0"/>
              <a:t>What are attributes?</a:t>
            </a:r>
          </a:p>
          <a:p>
            <a:pPr lvl="2"/>
            <a:r>
              <a:rPr lang="en-US" dirty="0"/>
              <a:t>Features or characteristics ; an inherent part of something.</a:t>
            </a:r>
          </a:p>
          <a:p>
            <a:pPr lvl="1"/>
            <a:r>
              <a:rPr lang="en-US" u="sng" dirty="0"/>
              <a:t>Spatial Thinking</a:t>
            </a:r>
            <a:r>
              <a:rPr lang="en-US" dirty="0"/>
              <a:t>: Geographers think about the </a:t>
            </a:r>
            <a:r>
              <a:rPr lang="en-US" u="sng" dirty="0"/>
              <a:t>arrangement</a:t>
            </a:r>
            <a:r>
              <a:rPr lang="en-US" dirty="0"/>
              <a:t> of objects (people and activities) in space </a:t>
            </a:r>
          </a:p>
          <a:p>
            <a:pPr lvl="3"/>
            <a:r>
              <a:rPr lang="en-US" dirty="0"/>
              <a:t>Where and Why?</a:t>
            </a:r>
          </a:p>
          <a:p>
            <a:pPr lvl="3"/>
            <a:r>
              <a:rPr lang="en-US" dirty="0"/>
              <a:t>Clustered, dispersed (concentration – extent of spread)</a:t>
            </a:r>
          </a:p>
          <a:p>
            <a:pPr lvl="3"/>
            <a:r>
              <a:rPr lang="en-US" dirty="0"/>
              <a:t>Density (frequency in space)</a:t>
            </a:r>
          </a:p>
          <a:p>
            <a:pPr lvl="3"/>
            <a:endParaRPr lang="en-US" dirty="0"/>
          </a:p>
          <a:p>
            <a:pPr marL="1005840" lvl="3" indent="0">
              <a:buNone/>
            </a:pPr>
            <a:endParaRPr lang="en-US" dirty="0"/>
          </a:p>
        </p:txBody>
      </p:sp>
    </p:spTree>
    <p:extLst>
      <p:ext uri="{BB962C8B-B14F-4D97-AF65-F5344CB8AC3E}">
        <p14:creationId xmlns:p14="http://schemas.microsoft.com/office/powerpoint/2010/main" val="299615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 </a:t>
            </a:r>
          </a:p>
        </p:txBody>
      </p:sp>
      <p:sp>
        <p:nvSpPr>
          <p:cNvPr id="3" name="Content Placeholder 2"/>
          <p:cNvSpPr>
            <a:spLocks noGrp="1"/>
          </p:cNvSpPr>
          <p:nvPr>
            <p:ph sz="quarter" idx="1"/>
          </p:nvPr>
        </p:nvSpPr>
        <p:spPr/>
        <p:txBody>
          <a:bodyPr>
            <a:normAutofit fontScale="85000" lnSpcReduction="20000"/>
          </a:bodyPr>
          <a:lstStyle/>
          <a:p>
            <a:pPr>
              <a:buNone/>
            </a:pPr>
            <a:r>
              <a:rPr lang="en-US" dirty="0"/>
              <a:t>11. All of the following are examples of forced migration </a:t>
            </a:r>
            <a:r>
              <a:rPr lang="en-US" dirty="0">
                <a:solidFill>
                  <a:srgbClr val="FF0000"/>
                </a:solidFill>
              </a:rPr>
              <a:t>EXCEPT</a:t>
            </a:r>
          </a:p>
          <a:p>
            <a:pPr>
              <a:buNone/>
            </a:pPr>
            <a:r>
              <a:rPr lang="en-US" dirty="0"/>
              <a:t>(A) the Trail of Tears in the early 19th century</a:t>
            </a:r>
          </a:p>
          <a:p>
            <a:pPr>
              <a:buNone/>
            </a:pPr>
            <a:r>
              <a:rPr lang="en-US" dirty="0"/>
              <a:t>(B) the Atlantic slave trade</a:t>
            </a:r>
          </a:p>
          <a:p>
            <a:pPr>
              <a:buNone/>
            </a:pPr>
            <a:r>
              <a:rPr lang="en-US" dirty="0"/>
              <a:t>(C) the California gold rush in the mid-19th century</a:t>
            </a:r>
          </a:p>
          <a:p>
            <a:pPr>
              <a:buNone/>
            </a:pPr>
            <a:r>
              <a:rPr lang="en-US" dirty="0"/>
              <a:t>(D) the Irish Potato Famine from 1846 to 1850</a:t>
            </a:r>
          </a:p>
          <a:p>
            <a:pPr>
              <a:buNone/>
            </a:pPr>
            <a:r>
              <a:rPr lang="en-US" dirty="0"/>
              <a:t>(E) the Japanese internment camps during World War II</a:t>
            </a:r>
          </a:p>
        </p:txBody>
      </p:sp>
      <p:sp>
        <p:nvSpPr>
          <p:cNvPr id="4" name="Content Placeholder 3"/>
          <p:cNvSpPr>
            <a:spLocks noGrp="1"/>
          </p:cNvSpPr>
          <p:nvPr>
            <p:ph sz="quarter" idx="2"/>
          </p:nvPr>
        </p:nvSpPr>
        <p:spPr/>
        <p:txBody>
          <a:bodyPr>
            <a:normAutofit fontScale="85000" lnSpcReduction="20000"/>
          </a:bodyPr>
          <a:lstStyle/>
          <a:p>
            <a:pPr>
              <a:buNone/>
            </a:pPr>
            <a:r>
              <a:rPr lang="en-US" dirty="0"/>
              <a:t>12. Which of the following is not one of </a:t>
            </a:r>
            <a:r>
              <a:rPr lang="en-US" dirty="0" err="1"/>
              <a:t>Ravenstein’s</a:t>
            </a:r>
            <a:r>
              <a:rPr lang="en-US" dirty="0"/>
              <a:t> migration laws?</a:t>
            </a:r>
          </a:p>
          <a:p>
            <a:pPr>
              <a:buNone/>
            </a:pPr>
            <a:r>
              <a:rPr lang="en-US" dirty="0"/>
              <a:t>(A) Most migration is rural to urban.</a:t>
            </a:r>
          </a:p>
          <a:p>
            <a:pPr>
              <a:buNone/>
            </a:pPr>
            <a:r>
              <a:rPr lang="en-US" dirty="0"/>
              <a:t>(B) Migrants traveling long distances will likely settle in a big city.</a:t>
            </a:r>
          </a:p>
          <a:p>
            <a:pPr>
              <a:buNone/>
            </a:pPr>
            <a:r>
              <a:rPr lang="en-US" dirty="0"/>
              <a:t>(C) People in rural areas are more migratory than city dwellers.</a:t>
            </a:r>
          </a:p>
          <a:p>
            <a:pPr>
              <a:buNone/>
            </a:pPr>
            <a:r>
              <a:rPr lang="en-US" dirty="0"/>
              <a:t>(D) Most international migrants are young women</a:t>
            </a:r>
          </a:p>
          <a:p>
            <a:pPr>
              <a:buNone/>
            </a:pPr>
            <a:r>
              <a:rPr lang="en-US" dirty="0"/>
              <a:t>(E) Most migration is step migration.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Unit 3: Culture</a:t>
            </a:r>
          </a:p>
        </p:txBody>
      </p:sp>
      <p:sp>
        <p:nvSpPr>
          <p:cNvPr id="6" name="Content Placeholder 5"/>
          <p:cNvSpPr>
            <a:spLocks noGrp="1"/>
          </p:cNvSpPr>
          <p:nvPr>
            <p:ph sz="quarter" idx="1"/>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The section makes up 13-17% of the questions on the AP Exam…10-13 questions.</a:t>
            </a:r>
          </a:p>
          <a:p>
            <a:r>
              <a:rPr lang="en-US" dirty="0"/>
              <a:t>There have only been 5 FRQs on this unit…I predict there will be one on this AP Test.</a:t>
            </a:r>
          </a:p>
          <a:p>
            <a:pPr lvl="1"/>
            <a:r>
              <a:rPr lang="en-US" dirty="0"/>
              <a:t>Folk vs Pop; Universalizing vs Ethnic???</a:t>
            </a:r>
          </a:p>
          <a:p>
            <a:r>
              <a:rPr lang="en-US" dirty="0"/>
              <a:t>Topics covered</a:t>
            </a:r>
          </a:p>
          <a:p>
            <a:pPr lvl="1"/>
            <a:r>
              <a:rPr lang="en-US" dirty="0"/>
              <a:t>Cultural Basics</a:t>
            </a:r>
          </a:p>
          <a:p>
            <a:pPr lvl="1"/>
            <a:r>
              <a:rPr lang="en-US" dirty="0"/>
              <a:t>Popular vs. Folk Culture</a:t>
            </a:r>
          </a:p>
          <a:p>
            <a:pPr lvl="1"/>
            <a:r>
              <a:rPr lang="en-US" dirty="0"/>
              <a:t>Language</a:t>
            </a:r>
          </a:p>
          <a:p>
            <a:pPr lvl="1"/>
            <a:r>
              <a:rPr lang="en-US" dirty="0"/>
              <a:t>Religion</a:t>
            </a:r>
          </a:p>
          <a:p>
            <a:pPr lvl="1"/>
            <a:r>
              <a:rPr lang="en-US" dirty="0"/>
              <a:t>Gender</a:t>
            </a:r>
          </a:p>
          <a:p>
            <a:pPr lvl="1"/>
            <a:r>
              <a:rPr lang="en-US" dirty="0"/>
              <a:t>Ethnicity</a:t>
            </a:r>
          </a:p>
          <a:p>
            <a:pPr lvl="1">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a:t>Terms and Concepts: Religion</a:t>
            </a:r>
          </a:p>
        </p:txBody>
      </p:sp>
      <p:sp>
        <p:nvSpPr>
          <p:cNvPr id="4" name="Content Placeholder 3"/>
          <p:cNvSpPr>
            <a:spLocks noGrp="1"/>
          </p:cNvSpPr>
          <p:nvPr>
            <p:ph sz="quarter" idx="1"/>
          </p:nvPr>
        </p:nvSpPr>
        <p:spPr>
          <a:xfrm>
            <a:off x="457200" y="1447800"/>
            <a:ext cx="3657600" cy="5029200"/>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en-US" u="sng" dirty="0"/>
              <a:t>Universalizing</a:t>
            </a:r>
            <a:r>
              <a:rPr lang="en-US" dirty="0"/>
              <a:t>: Try to have a universal appeal and attract all people </a:t>
            </a:r>
          </a:p>
          <a:p>
            <a:pPr lvl="1"/>
            <a:r>
              <a:rPr lang="en-US" dirty="0"/>
              <a:t>Christianity</a:t>
            </a:r>
          </a:p>
          <a:p>
            <a:pPr lvl="1"/>
            <a:r>
              <a:rPr lang="en-US" dirty="0"/>
              <a:t>Islam</a:t>
            </a:r>
          </a:p>
          <a:p>
            <a:pPr lvl="1"/>
            <a:r>
              <a:rPr lang="en-US" dirty="0"/>
              <a:t>Buddhism</a:t>
            </a:r>
          </a:p>
          <a:p>
            <a:pPr lvl="1"/>
            <a:r>
              <a:rPr lang="en-US" dirty="0"/>
              <a:t>Baha’i</a:t>
            </a:r>
          </a:p>
          <a:p>
            <a:pPr lvl="1"/>
            <a:r>
              <a:rPr lang="en-US" dirty="0"/>
              <a:t>Sikhism</a:t>
            </a:r>
          </a:p>
          <a:p>
            <a:r>
              <a:rPr lang="en-US" u="sng" dirty="0"/>
              <a:t>Ethnic</a:t>
            </a:r>
            <a:r>
              <a:rPr lang="en-US" dirty="0"/>
              <a:t>: appeal to only one group, one place, one ethnicity</a:t>
            </a:r>
          </a:p>
          <a:p>
            <a:pPr lvl="1"/>
            <a:r>
              <a:rPr lang="en-US" dirty="0"/>
              <a:t>Hinduism</a:t>
            </a:r>
          </a:p>
          <a:p>
            <a:pPr lvl="1"/>
            <a:r>
              <a:rPr lang="en-US" dirty="0"/>
              <a:t>Judaism</a:t>
            </a:r>
          </a:p>
          <a:p>
            <a:pPr lvl="1">
              <a:buNone/>
            </a:pPr>
            <a:endParaRPr lang="en-US" dirty="0"/>
          </a:p>
          <a:p>
            <a:pPr lvl="1">
              <a:buNone/>
            </a:pPr>
            <a:r>
              <a:rPr lang="en-US" dirty="0"/>
              <a:t> </a:t>
            </a:r>
          </a:p>
        </p:txBody>
      </p:sp>
      <p:sp>
        <p:nvSpPr>
          <p:cNvPr id="5" name="Content Placeholder 4"/>
          <p:cNvSpPr>
            <a:spLocks noGrp="1"/>
          </p:cNvSpPr>
          <p:nvPr>
            <p:ph sz="quarter" idx="2"/>
          </p:nvPr>
        </p:nvSpPr>
        <p:spPr>
          <a:xfrm>
            <a:off x="4724400" y="1447800"/>
            <a:ext cx="3657600" cy="502920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US" u="sng" dirty="0"/>
              <a:t>Monotheistic</a:t>
            </a:r>
            <a:r>
              <a:rPr lang="en-US" dirty="0"/>
              <a:t>: Belief in one supreme being </a:t>
            </a:r>
          </a:p>
          <a:p>
            <a:pPr lvl="1"/>
            <a:r>
              <a:rPr lang="en-US" dirty="0"/>
              <a:t>Christianity, Islam, Judaism, Baha’i, Sikhism</a:t>
            </a:r>
          </a:p>
          <a:p>
            <a:r>
              <a:rPr lang="en-US" u="sng" dirty="0"/>
              <a:t>Polytheistic</a:t>
            </a:r>
            <a:r>
              <a:rPr lang="en-US" dirty="0"/>
              <a:t>: belief in more than one supreme being</a:t>
            </a:r>
          </a:p>
          <a:p>
            <a:pPr lvl="1"/>
            <a:r>
              <a:rPr lang="en-US" dirty="0"/>
              <a:t>Hinduism?</a:t>
            </a:r>
          </a:p>
          <a:p>
            <a:r>
              <a:rPr lang="en-US" u="sng" dirty="0"/>
              <a:t>Animism:</a:t>
            </a:r>
            <a:r>
              <a:rPr lang="en-US" dirty="0"/>
              <a:t> objects have divine spirits </a:t>
            </a:r>
          </a:p>
          <a:p>
            <a:r>
              <a:rPr lang="en-US" u="sng" dirty="0"/>
              <a:t>Secularism</a:t>
            </a:r>
            <a:r>
              <a:rPr lang="en-US" dirty="0"/>
              <a:t>: movement away from control of life by religion</a:t>
            </a:r>
          </a:p>
          <a:p>
            <a:r>
              <a:rPr lang="en-US" u="sng" dirty="0"/>
              <a:t>Theocracy</a:t>
            </a:r>
            <a:r>
              <a:rPr lang="en-US" dirty="0"/>
              <a:t>: government run by a religion</a:t>
            </a:r>
          </a:p>
          <a:p>
            <a:pPr lvl="1"/>
            <a:r>
              <a:rPr lang="en-US" dirty="0"/>
              <a:t>Iran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610600" cy="1143000"/>
          </a:xfrm>
        </p:spPr>
        <p:txBody>
          <a:bodyPr/>
          <a:lstStyle/>
          <a:p>
            <a:r>
              <a:rPr lang="en-US" dirty="0"/>
              <a:t>Student Questions/Concerns</a:t>
            </a:r>
          </a:p>
        </p:txBody>
      </p:sp>
      <p:sp>
        <p:nvSpPr>
          <p:cNvPr id="5" name="Content Placeholder 4"/>
          <p:cNvSpPr>
            <a:spLocks noGrp="1"/>
          </p:cNvSpPr>
          <p:nvPr>
            <p:ph sz="quarter" idx="2"/>
          </p:nvPr>
        </p:nvSpPr>
        <p:spPr>
          <a:xfrm>
            <a:off x="457200" y="457200"/>
            <a:ext cx="8229600" cy="4572000"/>
          </a:xfrm>
        </p:spPr>
        <p:txBody>
          <a:bodyPr/>
          <a:lstStyle/>
          <a:p>
            <a:r>
              <a:rPr lang="en-US" dirty="0"/>
              <a:t>Distribution of Religions </a:t>
            </a:r>
          </a:p>
        </p:txBody>
      </p:sp>
      <p:pic>
        <p:nvPicPr>
          <p:cNvPr id="6" name="Content Placeholder 2"/>
          <p:cNvPicPr>
            <a:picLocks noGrp="1" noChangeAspect="1"/>
          </p:cNvPicPr>
          <p:nvPr>
            <p:ph idx="1"/>
          </p:nvPr>
        </p:nvPicPr>
        <p:blipFill>
          <a:blip r:embed="rId3" cstate="print"/>
          <a:srcRect/>
          <a:stretch>
            <a:fillRect/>
          </a:stretch>
        </p:blipFill>
        <p:spPr>
          <a:xfrm>
            <a:off x="76200" y="1219200"/>
            <a:ext cx="9134180" cy="5414091"/>
          </a:xfrm>
        </p:spPr>
      </p:pic>
    </p:spTree>
    <p:extLst>
      <p:ext uri="{BB962C8B-B14F-4D97-AF65-F5344CB8AC3E}">
        <p14:creationId xmlns:p14="http://schemas.microsoft.com/office/powerpoint/2010/main" val="1858060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3074" name="Picture 2" descr="Image result for most populous muslim coun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64" y="685800"/>
            <a:ext cx="8895936" cy="536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423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152400"/>
            <a:ext cx="8895747"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960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4098" name="Picture 2" descr="Image result for Distribution of Juda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69" y="0"/>
            <a:ext cx="69514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722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Questions/concerns</a:t>
            </a:r>
          </a:p>
        </p:txBody>
      </p:sp>
      <p:sp>
        <p:nvSpPr>
          <p:cNvPr id="3" name="Content Placeholder 2"/>
          <p:cNvSpPr>
            <a:spLocks noGrp="1"/>
          </p:cNvSpPr>
          <p:nvPr>
            <p:ph sz="quarter" idx="1"/>
          </p:nvPr>
        </p:nvSpPr>
        <p:spPr/>
        <p:txBody>
          <a:bodyPr>
            <a:normAutofit lnSpcReduction="10000"/>
          </a:bodyPr>
          <a:lstStyle/>
          <a:p>
            <a:r>
              <a:rPr lang="en-US" dirty="0"/>
              <a:t>Sects, denominations, branches (Christianity)</a:t>
            </a:r>
          </a:p>
          <a:p>
            <a:pPr lvl="1"/>
            <a:r>
              <a:rPr lang="en-US" u="sng" dirty="0"/>
              <a:t>Branches</a:t>
            </a:r>
            <a:r>
              <a:rPr lang="en-US" dirty="0"/>
              <a:t>: Roman Catholic, Eastern Orthodox, Protestants.</a:t>
            </a:r>
          </a:p>
          <a:p>
            <a:pPr lvl="1"/>
            <a:r>
              <a:rPr lang="en-US" u="sng" dirty="0"/>
              <a:t>Denominations</a:t>
            </a:r>
            <a:r>
              <a:rPr lang="en-US" dirty="0"/>
              <a:t>: the offshoots of a branch</a:t>
            </a:r>
          </a:p>
          <a:p>
            <a:pPr lvl="2"/>
            <a:r>
              <a:rPr lang="en-US" dirty="0"/>
              <a:t>i.e. Baptist, Methodist, Lutheran </a:t>
            </a:r>
          </a:p>
          <a:p>
            <a:pPr lvl="1"/>
            <a:r>
              <a:rPr lang="en-US" u="sng" dirty="0"/>
              <a:t>Sects</a:t>
            </a:r>
            <a:r>
              <a:rPr lang="en-US" dirty="0"/>
              <a:t>: the offshoots of a denomination</a:t>
            </a:r>
          </a:p>
          <a:p>
            <a:pPr lvl="2"/>
            <a:r>
              <a:rPr lang="en-US" dirty="0"/>
              <a:t>i.e. Evangelical Lutherans</a:t>
            </a:r>
          </a:p>
          <a:p>
            <a:pPr marL="731520" lvl="2" indent="0">
              <a:buNone/>
            </a:pPr>
            <a:endParaRPr lang="en-US" dirty="0"/>
          </a:p>
        </p:txBody>
      </p:sp>
      <p:sp>
        <p:nvSpPr>
          <p:cNvPr id="4" name="Content Placeholder 3"/>
          <p:cNvSpPr>
            <a:spLocks noGrp="1"/>
          </p:cNvSpPr>
          <p:nvPr>
            <p:ph sz="quarter" idx="2"/>
          </p:nvPr>
        </p:nvSpPr>
        <p:spPr/>
        <p:txBody>
          <a:bodyPr>
            <a:normAutofit lnSpcReduction="10000"/>
          </a:bodyPr>
          <a:lstStyle/>
          <a:p>
            <a:endParaRPr lang="en-US"/>
          </a:p>
        </p:txBody>
      </p:sp>
    </p:spTree>
    <p:extLst>
      <p:ext uri="{BB962C8B-B14F-4D97-AF65-F5344CB8AC3E}">
        <p14:creationId xmlns:p14="http://schemas.microsoft.com/office/powerpoint/2010/main" val="362766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5" name="Picture 4"/>
          <p:cNvPicPr/>
          <p:nvPr/>
        </p:nvPicPr>
        <p:blipFill>
          <a:blip r:embed="rId2" cstate="print"/>
          <a:srcRect/>
          <a:stretch>
            <a:fillRect/>
          </a:stretch>
        </p:blipFill>
        <p:spPr bwMode="auto">
          <a:xfrm>
            <a:off x="53090" y="533400"/>
            <a:ext cx="9090910" cy="6072116"/>
          </a:xfrm>
          <a:prstGeom prst="rect">
            <a:avLst/>
          </a:prstGeom>
          <a:noFill/>
          <a:ln w="9525">
            <a:noFill/>
            <a:miter lim="800000"/>
            <a:headEnd/>
            <a:tailEnd/>
          </a:ln>
        </p:spPr>
      </p:pic>
    </p:spTree>
    <p:extLst>
      <p:ext uri="{BB962C8B-B14F-4D97-AF65-F5344CB8AC3E}">
        <p14:creationId xmlns:p14="http://schemas.microsoft.com/office/powerpoint/2010/main" val="3892306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a:t>Terms and Concepts: Language</a:t>
            </a:r>
          </a:p>
        </p:txBody>
      </p:sp>
      <p:sp>
        <p:nvSpPr>
          <p:cNvPr id="4" name="Content Placeholder 3"/>
          <p:cNvSpPr>
            <a:spLocks noGrp="1"/>
          </p:cNvSpPr>
          <p:nvPr>
            <p:ph sz="quarter" idx="1"/>
          </p:nvPr>
        </p:nvSpPr>
        <p:spPr>
          <a:xfrm>
            <a:off x="457200" y="1371600"/>
            <a:ext cx="3657600" cy="45720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a:t>Language Family, branches, groups, language, dialects</a:t>
            </a:r>
          </a:p>
          <a:p>
            <a:pPr lvl="1"/>
            <a:r>
              <a:rPr lang="en-US" dirty="0"/>
              <a:t>Indo-European (most speakers)</a:t>
            </a:r>
          </a:p>
          <a:p>
            <a:pPr lvl="1"/>
            <a:r>
              <a:rPr lang="en-US" dirty="0"/>
              <a:t>Sino-Tibetan (2</a:t>
            </a:r>
            <a:r>
              <a:rPr lang="en-US" baseline="30000" dirty="0"/>
              <a:t>nd</a:t>
            </a:r>
            <a:r>
              <a:rPr lang="en-US" dirty="0"/>
              <a:t>)</a:t>
            </a:r>
          </a:p>
          <a:p>
            <a:pPr lvl="1"/>
            <a:r>
              <a:rPr lang="en-US" dirty="0"/>
              <a:t>Mandarin Chinese (most speakers)</a:t>
            </a:r>
          </a:p>
          <a:p>
            <a:pPr lvl="1"/>
            <a:r>
              <a:rPr lang="en-US" dirty="0"/>
              <a:t>Spanish (2</a:t>
            </a:r>
            <a:r>
              <a:rPr lang="en-US" baseline="30000" dirty="0"/>
              <a:t>nd</a:t>
            </a:r>
            <a:r>
              <a:rPr lang="en-US" dirty="0"/>
              <a:t>)</a:t>
            </a:r>
          </a:p>
          <a:p>
            <a:pPr lvl="1"/>
            <a:r>
              <a:rPr lang="en-US" dirty="0"/>
              <a:t>English (3</a:t>
            </a:r>
            <a:r>
              <a:rPr lang="en-US" baseline="30000" dirty="0"/>
              <a:t>rd</a:t>
            </a:r>
            <a:r>
              <a:rPr lang="en-US" dirty="0"/>
              <a:t>)</a:t>
            </a:r>
          </a:p>
        </p:txBody>
      </p:sp>
      <p:sp>
        <p:nvSpPr>
          <p:cNvPr id="5" name="Content Placeholder 4"/>
          <p:cNvSpPr>
            <a:spLocks noGrp="1"/>
          </p:cNvSpPr>
          <p:nvPr>
            <p:ph sz="quarter" idx="2"/>
          </p:nvPr>
        </p:nvSpPr>
        <p:spPr>
          <a:xfrm>
            <a:off x="4495800" y="1371600"/>
            <a:ext cx="3657600" cy="5181600"/>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Lingua Franca: a language used to facilitate trade among groups speaking different languages</a:t>
            </a:r>
          </a:p>
          <a:p>
            <a:pPr lvl="1"/>
            <a:r>
              <a:rPr lang="en-US" dirty="0"/>
              <a:t>English</a:t>
            </a:r>
          </a:p>
          <a:p>
            <a:r>
              <a:rPr lang="en-US" dirty="0"/>
              <a:t>Pidgin: simplified version of a language</a:t>
            </a:r>
          </a:p>
          <a:p>
            <a:r>
              <a:rPr lang="en-US" dirty="0"/>
              <a:t>Creole: language that results from the mixing of the “colonizer’s” language with the indigenous </a:t>
            </a:r>
          </a:p>
          <a:p>
            <a:pPr lvl="1"/>
            <a:r>
              <a:rPr lang="en-US" dirty="0"/>
              <a:t>French Creole - Haiti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r>
              <a:rPr lang="en-US" dirty="0"/>
              <a:t>Student questions/concerns</a:t>
            </a:r>
          </a:p>
        </p:txBody>
      </p:sp>
      <p:sp>
        <p:nvSpPr>
          <p:cNvPr id="3" name="Content Placeholder 2"/>
          <p:cNvSpPr>
            <a:spLocks noGrp="1"/>
          </p:cNvSpPr>
          <p:nvPr>
            <p:ph sz="quarter" idx="1"/>
          </p:nvPr>
        </p:nvSpPr>
        <p:spPr>
          <a:xfrm>
            <a:off x="303882" y="914400"/>
            <a:ext cx="4419600" cy="24384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a:t>Cultural Landscape</a:t>
            </a:r>
          </a:p>
          <a:p>
            <a:pPr lvl="1"/>
            <a:r>
              <a:rPr lang="en-US" dirty="0"/>
              <a:t>The visible human imprint on the landscape.</a:t>
            </a:r>
          </a:p>
          <a:p>
            <a:pPr lvl="1"/>
            <a:r>
              <a:rPr lang="en-US" dirty="0"/>
              <a:t>How humans use, alter and manipulate the land to express their identity</a:t>
            </a:r>
          </a:p>
          <a:p>
            <a:pPr marL="365760" lvl="1" indent="0">
              <a:buNone/>
            </a:pPr>
            <a:r>
              <a:rPr lang="en-US" dirty="0"/>
              <a:t> </a:t>
            </a:r>
          </a:p>
        </p:txBody>
      </p:sp>
      <p:sp>
        <p:nvSpPr>
          <p:cNvPr id="4" name="Content Placeholder 3"/>
          <p:cNvSpPr>
            <a:spLocks noGrp="1"/>
          </p:cNvSpPr>
          <p:nvPr>
            <p:ph sz="quarter" idx="2"/>
          </p:nvPr>
        </p:nvSpPr>
        <p:spPr>
          <a:xfrm>
            <a:off x="5029200" y="914400"/>
            <a:ext cx="3657600" cy="2743200"/>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Mental Maps/Cognitive Maps</a:t>
            </a:r>
          </a:p>
          <a:p>
            <a:pPr lvl="1"/>
            <a:r>
              <a:rPr lang="en-US" dirty="0"/>
              <a:t>Maps drawn from memory.</a:t>
            </a:r>
          </a:p>
          <a:p>
            <a:pPr lvl="1"/>
            <a:r>
              <a:rPr lang="en-US" dirty="0"/>
              <a:t>Reflect the perceptions of the person who draws them.</a:t>
            </a:r>
          </a:p>
          <a:p>
            <a:endParaRPr lang="en-US" dirty="0"/>
          </a:p>
        </p:txBody>
      </p:sp>
      <p:pic>
        <p:nvPicPr>
          <p:cNvPr id="1026" name="Picture 2" descr="Image result for cultural landscape of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75" y="3534578"/>
            <a:ext cx="47244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ultural landscape longsheng 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743439"/>
            <a:ext cx="3658518" cy="274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6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dirty="0"/>
          </a:p>
        </p:txBody>
      </p:sp>
      <p:pic>
        <p:nvPicPr>
          <p:cNvPr id="5" name="Picture 1"/>
          <p:cNvPicPr>
            <a:picLocks noChangeAspect="1"/>
          </p:cNvPicPr>
          <p:nvPr/>
        </p:nvPicPr>
        <p:blipFill>
          <a:blip r:embed="rId2" cstate="print"/>
          <a:srcRect l="1474" r="8585"/>
          <a:stretch>
            <a:fillRect/>
          </a:stretch>
        </p:blipFill>
        <p:spPr bwMode="auto">
          <a:xfrm>
            <a:off x="1752600" y="48718"/>
            <a:ext cx="5257800" cy="6809282"/>
          </a:xfrm>
          <a:prstGeom prst="rect">
            <a:avLst/>
          </a:prstGeom>
          <a:noFill/>
          <a:ln w="9525">
            <a:noFill/>
            <a:miter lim="800000"/>
            <a:headEnd/>
            <a:tailEnd/>
          </a:ln>
        </p:spPr>
      </p:pic>
    </p:spTree>
    <p:extLst>
      <p:ext uri="{BB962C8B-B14F-4D97-AF65-F5344CB8AC3E}">
        <p14:creationId xmlns:p14="http://schemas.microsoft.com/office/powerpoint/2010/main" val="1314444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5" name="Picture 4"/>
          <p:cNvPicPr>
            <a:picLocks noChangeAspect="1" noChangeArrowheads="1"/>
          </p:cNvPicPr>
          <p:nvPr/>
        </p:nvPicPr>
        <p:blipFill>
          <a:blip r:embed="rId2" cstate="print"/>
          <a:srcRect/>
          <a:stretch>
            <a:fillRect/>
          </a:stretch>
        </p:blipFill>
        <p:spPr>
          <a:xfrm>
            <a:off x="76200" y="685800"/>
            <a:ext cx="8991600" cy="5308600"/>
          </a:xfrm>
          <a:prstGeom prst="rect">
            <a:avLst/>
          </a:prstGeom>
        </p:spPr>
      </p:pic>
    </p:spTree>
    <p:extLst>
      <p:ext uri="{BB962C8B-B14F-4D97-AF65-F5344CB8AC3E}">
        <p14:creationId xmlns:p14="http://schemas.microsoft.com/office/powerpoint/2010/main" val="536572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dirty="0"/>
              <a:t>Student Question/concern: Origin and diffusion of language: Indo European Hearth?</a:t>
            </a:r>
          </a:p>
        </p:txBody>
      </p:sp>
      <p:sp>
        <p:nvSpPr>
          <p:cNvPr id="4" name="Content Placeholder 3"/>
          <p:cNvSpPr>
            <a:spLocks noGrp="1"/>
          </p:cNvSpPr>
          <p:nvPr>
            <p:ph sz="half" idx="2"/>
          </p:nvPr>
        </p:nvSpPr>
        <p:spPr/>
        <p:txBody>
          <a:bodyPr>
            <a:normAutofit/>
          </a:bodyPr>
          <a:lstStyle/>
          <a:p>
            <a:endParaRPr lang="en-US"/>
          </a:p>
        </p:txBody>
      </p:sp>
      <p:pic>
        <p:nvPicPr>
          <p:cNvPr id="5" name="Content Placeholder 2"/>
          <p:cNvPicPr>
            <a:picLocks noChangeAspect="1"/>
          </p:cNvPicPr>
          <p:nvPr/>
        </p:nvPicPr>
        <p:blipFill>
          <a:blip r:embed="rId2" cstate="print"/>
          <a:srcRect/>
          <a:stretch>
            <a:fillRect/>
          </a:stretch>
        </p:blipFill>
        <p:spPr>
          <a:xfrm>
            <a:off x="0" y="1143000"/>
            <a:ext cx="6657227" cy="3429000"/>
          </a:xfrm>
          <a:prstGeom prst="rect">
            <a:avLst/>
          </a:prstGeom>
        </p:spPr>
      </p:pic>
      <p:sp>
        <p:nvSpPr>
          <p:cNvPr id="3" name="Content Placeholder 2"/>
          <p:cNvSpPr>
            <a:spLocks noGrp="1"/>
          </p:cNvSpPr>
          <p:nvPr>
            <p:ph sz="half" idx="1"/>
          </p:nvPr>
        </p:nvSpPr>
        <p:spPr>
          <a:xfrm>
            <a:off x="4953000" y="2286000"/>
            <a:ext cx="4191000" cy="4572000"/>
          </a:xfrm>
        </p:spPr>
        <p:style>
          <a:lnRef idx="2">
            <a:schemeClr val="accent5"/>
          </a:lnRef>
          <a:fillRef idx="1">
            <a:schemeClr val="lt1"/>
          </a:fillRef>
          <a:effectRef idx="0">
            <a:schemeClr val="accent5"/>
          </a:effectRef>
          <a:fontRef idx="minor">
            <a:schemeClr val="dk1"/>
          </a:fontRef>
        </p:style>
        <p:txBody>
          <a:bodyPr>
            <a:normAutofit/>
          </a:bodyPr>
          <a:lstStyle/>
          <a:p>
            <a:r>
              <a:rPr lang="en-US" dirty="0"/>
              <a:t>Origin 6000 to 4500 BCE</a:t>
            </a:r>
          </a:p>
          <a:p>
            <a:r>
              <a:rPr lang="en-US" dirty="0"/>
              <a:t>Not sure of origin, but close to snow and not sea…therefore Anatolia</a:t>
            </a:r>
          </a:p>
          <a:p>
            <a:pPr lvl="1"/>
            <a:r>
              <a:rPr lang="en-US" dirty="0"/>
              <a:t>Agricultural theory</a:t>
            </a:r>
          </a:p>
          <a:p>
            <a:pPr lvl="2"/>
            <a:r>
              <a:rPr lang="en-US" dirty="0"/>
              <a:t>Diffusion started in a farming community spread with the diffusion of agriculture. (Anatolia)</a:t>
            </a:r>
          </a:p>
          <a:p>
            <a:pPr lvl="1"/>
            <a:r>
              <a:rPr lang="en-US" dirty="0"/>
              <a:t>Kurgan Conquest theory </a:t>
            </a:r>
          </a:p>
          <a:p>
            <a:pPr lvl="2"/>
            <a:r>
              <a:rPr lang="en-US" dirty="0"/>
              <a:t>Diffusion started with Empire-building from Central Asia </a:t>
            </a:r>
          </a:p>
          <a:p>
            <a:pPr lvl="1">
              <a:buNone/>
            </a:pPr>
            <a:endParaRPr lang="en-US" dirty="0"/>
          </a:p>
        </p:txBody>
      </p:sp>
      <p:pic>
        <p:nvPicPr>
          <p:cNvPr id="37890" name="Picture 2" descr="The Kurgan expansion"/>
          <p:cNvPicPr>
            <a:picLocks noChangeAspect="1" noChangeArrowheads="1"/>
          </p:cNvPicPr>
          <p:nvPr/>
        </p:nvPicPr>
        <p:blipFill>
          <a:blip r:embed="rId3" cstate="print"/>
          <a:srcRect/>
          <a:stretch>
            <a:fillRect/>
          </a:stretch>
        </p:blipFill>
        <p:spPr bwMode="auto">
          <a:xfrm>
            <a:off x="304800" y="3962400"/>
            <a:ext cx="4419600" cy="2778034"/>
          </a:xfrm>
          <a:prstGeom prst="rect">
            <a:avLst/>
          </a:prstGeom>
          <a:noFill/>
        </p:spPr>
      </p:pic>
      <p:cxnSp>
        <p:nvCxnSpPr>
          <p:cNvPr id="8" name="Straight Arrow Connector 7"/>
          <p:cNvCxnSpPr/>
          <p:nvPr/>
        </p:nvCxnSpPr>
        <p:spPr>
          <a:xfrm flipH="1" flipV="1">
            <a:off x="4572000" y="3657600"/>
            <a:ext cx="1447800" cy="1295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495800" y="5638800"/>
            <a:ext cx="1524000" cy="762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222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Concepts: Folk vs. Popular Culture</a:t>
            </a:r>
          </a:p>
        </p:txBody>
      </p:sp>
      <p:sp>
        <p:nvSpPr>
          <p:cNvPr id="4" name="Content Placeholder 3"/>
          <p:cNvSpPr>
            <a:spLocks noGrp="1"/>
          </p:cNvSpPr>
          <p:nvPr>
            <p:ph sz="quarter" idx="1"/>
          </p:nvPr>
        </p:nvSpPr>
        <p:spPr>
          <a:xfrm>
            <a:off x="457200" y="1600200"/>
            <a:ext cx="3657600" cy="4876800"/>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en-US" dirty="0"/>
              <a:t>Cultural Hearths</a:t>
            </a:r>
          </a:p>
          <a:p>
            <a:r>
              <a:rPr lang="en-US" dirty="0"/>
              <a:t>Acculturation</a:t>
            </a:r>
          </a:p>
          <a:p>
            <a:pPr lvl="1"/>
            <a:r>
              <a:rPr lang="en-US" dirty="0"/>
              <a:t>Two cultures come into contact with one another and the weaker of the two adopts traits from the more dominant culture</a:t>
            </a:r>
          </a:p>
          <a:p>
            <a:r>
              <a:rPr lang="en-US" dirty="0"/>
              <a:t>Assimilation</a:t>
            </a:r>
          </a:p>
          <a:p>
            <a:pPr lvl="1"/>
            <a:r>
              <a:rPr lang="en-US" dirty="0"/>
              <a:t>When the original trait of the weaker culture are completely replaced by the traits of the more dominant culture</a:t>
            </a:r>
          </a:p>
          <a:p>
            <a:endParaRPr lang="en-US" dirty="0"/>
          </a:p>
        </p:txBody>
      </p:sp>
      <p:sp>
        <p:nvSpPr>
          <p:cNvPr id="5" name="Content Placeholder 4"/>
          <p:cNvSpPr>
            <a:spLocks noGrp="1"/>
          </p:cNvSpPr>
          <p:nvPr>
            <p:ph sz="quarter" idx="2"/>
          </p:nvPr>
        </p:nvSpPr>
        <p:spPr>
          <a:xfrm>
            <a:off x="4724400" y="1600200"/>
            <a:ext cx="3657600" cy="47244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t>Folk Culture: limited to a smaller region and smaller group</a:t>
            </a:r>
          </a:p>
          <a:p>
            <a:pPr lvl="1"/>
            <a:r>
              <a:rPr lang="en-US" dirty="0"/>
              <a:t>Amish</a:t>
            </a:r>
          </a:p>
          <a:p>
            <a:pPr lvl="1"/>
            <a:r>
              <a:rPr lang="en-US" dirty="0"/>
              <a:t>Spreads through relocation diffusion</a:t>
            </a:r>
          </a:p>
          <a:p>
            <a:r>
              <a:rPr lang="en-US" dirty="0"/>
              <a:t>Popular Culture: mass culture that diffuses rapidly</a:t>
            </a:r>
          </a:p>
          <a:p>
            <a:pPr lvl="1"/>
            <a:r>
              <a:rPr lang="en-US" dirty="0"/>
              <a:t>Expansion diffusion </a:t>
            </a:r>
          </a:p>
          <a:p>
            <a:pPr lvl="1"/>
            <a:r>
              <a:rPr lang="en-US" dirty="0"/>
              <a:t>Uniform landscape</a:t>
            </a:r>
          </a:p>
          <a:p>
            <a:pPr lvl="1"/>
            <a:r>
              <a:rPr lang="en-US" dirty="0"/>
              <a:t>Environmental consequences</a:t>
            </a:r>
          </a:p>
          <a:p>
            <a:pPr lvl="1"/>
            <a:r>
              <a:rPr lang="en-US" dirty="0"/>
              <a:t>Threatens or strengthens folk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Questions/Concerns</a:t>
            </a:r>
          </a:p>
        </p:txBody>
      </p:sp>
      <p:sp>
        <p:nvSpPr>
          <p:cNvPr id="3" name="Content Placeholder 2"/>
          <p:cNvSpPr>
            <a:spLocks noGrp="1"/>
          </p:cNvSpPr>
          <p:nvPr>
            <p:ph sz="quarter" idx="1"/>
          </p:nvPr>
        </p:nvSpPr>
        <p:spPr/>
        <p:txBody>
          <a:bodyPr/>
          <a:lstStyle/>
          <a:p>
            <a:r>
              <a:rPr lang="en-US" dirty="0"/>
              <a:t>Food Taboos </a:t>
            </a:r>
          </a:p>
          <a:p>
            <a:pPr lvl="1"/>
            <a:r>
              <a:rPr lang="en-US" dirty="0"/>
              <a:t>a prohibition against consuming certain foods</a:t>
            </a:r>
          </a:p>
          <a:p>
            <a:pPr lvl="2"/>
            <a:r>
              <a:rPr lang="en-US" dirty="0"/>
              <a:t>i.e. Pork, Beef etc. </a:t>
            </a:r>
          </a:p>
          <a:p>
            <a:pPr lvl="2"/>
            <a:r>
              <a:rPr lang="en-US" dirty="0"/>
              <a:t>Might be out of concern for the environment</a:t>
            </a:r>
          </a:p>
          <a:p>
            <a:pPr lvl="2"/>
            <a:r>
              <a:rPr lang="en-US" dirty="0"/>
              <a:t>Might be religious </a:t>
            </a:r>
          </a:p>
          <a:p>
            <a:pPr lvl="2"/>
            <a:r>
              <a:rPr lang="en-US" dirty="0"/>
              <a:t>Might be because of social values </a:t>
            </a:r>
          </a:p>
        </p:txBody>
      </p:sp>
      <p:sp>
        <p:nvSpPr>
          <p:cNvPr id="4" name="Content Placeholder 3"/>
          <p:cNvSpPr>
            <a:spLocks noGrp="1"/>
          </p:cNvSpPr>
          <p:nvPr>
            <p:ph sz="quarter" idx="2"/>
          </p:nvPr>
        </p:nvSpPr>
        <p:spPr/>
        <p:txBody>
          <a:bodyPr/>
          <a:lstStyle/>
          <a:p>
            <a:endParaRPr lang="en-US"/>
          </a:p>
        </p:txBody>
      </p:sp>
    </p:spTree>
    <p:extLst>
      <p:ext uri="{BB962C8B-B14F-4D97-AF65-F5344CB8AC3E}">
        <p14:creationId xmlns:p14="http://schemas.microsoft.com/office/powerpoint/2010/main" val="3587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Concepts: Ethnicity etc.</a:t>
            </a:r>
          </a:p>
        </p:txBody>
      </p:sp>
      <p:sp>
        <p:nvSpPr>
          <p:cNvPr id="4" name="Content Placeholder 3"/>
          <p:cNvSpPr>
            <a:spLocks noGrp="1"/>
          </p:cNvSpPr>
          <p:nvPr>
            <p:ph sz="quarter" idx="1"/>
          </p:nvPr>
        </p:nvSpPr>
        <p:spPr/>
        <p:style>
          <a:lnRef idx="2">
            <a:schemeClr val="accent3"/>
          </a:lnRef>
          <a:fillRef idx="1">
            <a:schemeClr val="lt1"/>
          </a:fillRef>
          <a:effectRef idx="0">
            <a:schemeClr val="accent3"/>
          </a:effectRef>
          <a:fontRef idx="minor">
            <a:schemeClr val="dk1"/>
          </a:fontRef>
        </p:style>
        <p:txBody>
          <a:bodyPr/>
          <a:lstStyle/>
          <a:p>
            <a:r>
              <a:rPr lang="en-US" u="sng" dirty="0"/>
              <a:t>Race</a:t>
            </a:r>
            <a:r>
              <a:rPr lang="en-US" dirty="0"/>
              <a:t>: classification system based on biology i.e. skin color</a:t>
            </a:r>
          </a:p>
          <a:p>
            <a:r>
              <a:rPr lang="en-US" u="sng" dirty="0"/>
              <a:t>Ethnicity</a:t>
            </a:r>
            <a:r>
              <a:rPr lang="en-US" dirty="0"/>
              <a:t>: relates to a set of norms people create to define their group (actual or perceived shared cultural traits)</a:t>
            </a:r>
          </a:p>
          <a:p>
            <a:pPr lvl="1"/>
            <a:r>
              <a:rPr lang="en-US" dirty="0"/>
              <a:t>Ethnic Cleansing</a:t>
            </a:r>
          </a:p>
          <a:p>
            <a:pPr lvl="1"/>
            <a:r>
              <a:rPr lang="en-US" dirty="0"/>
              <a:t>Genocide</a:t>
            </a:r>
          </a:p>
        </p:txBody>
      </p:sp>
      <p:sp>
        <p:nvSpPr>
          <p:cNvPr id="5" name="Content Placeholder 4"/>
          <p:cNvSpPr>
            <a:spLocks noGrp="1"/>
          </p:cNvSpPr>
          <p:nvPr>
            <p:ph sz="quarter" idx="2"/>
          </p:nvPr>
        </p:nvSpPr>
        <p:spPr/>
        <p:style>
          <a:lnRef idx="2">
            <a:schemeClr val="accent2"/>
          </a:lnRef>
          <a:fillRef idx="1">
            <a:schemeClr val="lt1"/>
          </a:fillRef>
          <a:effectRef idx="0">
            <a:schemeClr val="accent2"/>
          </a:effectRef>
          <a:fontRef idx="minor">
            <a:schemeClr val="dk1"/>
          </a:fontRef>
        </p:style>
        <p:txBody>
          <a:bodyPr/>
          <a:lstStyle/>
          <a:p>
            <a:r>
              <a:rPr lang="en-US" dirty="0"/>
              <a:t>Ethnic Clustering</a:t>
            </a:r>
          </a:p>
          <a:p>
            <a:pPr lvl="1"/>
            <a:r>
              <a:rPr lang="en-US" dirty="0"/>
              <a:t>S.W. US: Hispanic clustering</a:t>
            </a:r>
          </a:p>
          <a:p>
            <a:pPr lvl="1"/>
            <a:r>
              <a:rPr lang="en-US" dirty="0"/>
              <a:t>S. E. US: African American Clustering</a:t>
            </a:r>
          </a:p>
          <a:p>
            <a:pPr lvl="1"/>
            <a:r>
              <a:rPr lang="en-US" dirty="0"/>
              <a:t>West: Asian Cluster</a:t>
            </a:r>
          </a:p>
          <a:p>
            <a:pPr lvl="1"/>
            <a:r>
              <a:rPr lang="en-US" dirty="0"/>
              <a:t>Urban areas</a:t>
            </a:r>
          </a:p>
          <a:p>
            <a:r>
              <a:rPr lang="en-US" dirty="0"/>
              <a:t>Ethnic neighborhoods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Question/Concerns</a:t>
            </a:r>
          </a:p>
        </p:txBody>
      </p:sp>
      <p:sp>
        <p:nvSpPr>
          <p:cNvPr id="3" name="Content Placeholder 2"/>
          <p:cNvSpPr>
            <a:spLocks noGrp="1"/>
          </p:cNvSpPr>
          <p:nvPr>
            <p:ph sz="quarter" idx="1"/>
          </p:nvPr>
        </p:nvSpPr>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en-US" b="1" u="sng" dirty="0"/>
              <a:t>Shatterbelt Region </a:t>
            </a:r>
          </a:p>
          <a:p>
            <a:pPr lvl="1"/>
            <a:r>
              <a:rPr lang="en-US" dirty="0"/>
              <a:t>A region caught between stronger colliding external cultural-political forces, under persistent stress, and often fragmented by aggressive rivals.</a:t>
            </a:r>
          </a:p>
          <a:p>
            <a:pPr lvl="1"/>
            <a:r>
              <a:rPr lang="en-US" dirty="0"/>
              <a:t>Regions classified as shatterbelts are characterized by states or territories that have a large degree of ethnic, linguistic, and/or religious diversity, and a history of antagonism and hostility between the groups living there</a:t>
            </a:r>
          </a:p>
        </p:txBody>
      </p:sp>
      <p:sp>
        <p:nvSpPr>
          <p:cNvPr id="4" name="Content Placeholder 3"/>
          <p:cNvSpPr>
            <a:spLocks noGrp="1"/>
          </p:cNvSpPr>
          <p:nvPr>
            <p:ph sz="quarter" idx="2"/>
          </p:nvPr>
        </p:nvSpPr>
        <p:spPr>
          <a:xfrm>
            <a:off x="4270248" y="1600200"/>
            <a:ext cx="3657600" cy="1905000"/>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en-US" dirty="0"/>
              <a:t>Examples </a:t>
            </a:r>
          </a:p>
          <a:p>
            <a:pPr lvl="1"/>
            <a:r>
              <a:rPr lang="en-US" dirty="0"/>
              <a:t>Israel</a:t>
            </a:r>
          </a:p>
          <a:p>
            <a:pPr lvl="1"/>
            <a:r>
              <a:rPr lang="en-US" dirty="0"/>
              <a:t>Kashmir</a:t>
            </a:r>
          </a:p>
          <a:p>
            <a:pPr lvl="1"/>
            <a:r>
              <a:rPr lang="en-US" dirty="0"/>
              <a:t>Eastern Europe (during the Cold War Era)</a:t>
            </a:r>
          </a:p>
          <a:p>
            <a:pPr lvl="1"/>
            <a:r>
              <a:rPr lang="en-US" dirty="0"/>
              <a:t>The Balkans</a:t>
            </a:r>
          </a:p>
        </p:txBody>
      </p:sp>
      <p:pic>
        <p:nvPicPr>
          <p:cNvPr id="1026" name="Picture 2" descr="Image result for Eastern Europe during the cold war"/>
          <p:cNvPicPr>
            <a:picLocks noChangeAspect="1" noChangeArrowheads="1"/>
          </p:cNvPicPr>
          <p:nvPr/>
        </p:nvPicPr>
        <p:blipFill>
          <a:blip r:embed="rId2" cstate="print"/>
          <a:srcRect/>
          <a:stretch>
            <a:fillRect/>
          </a:stretch>
        </p:blipFill>
        <p:spPr bwMode="auto">
          <a:xfrm>
            <a:off x="4210050" y="3581400"/>
            <a:ext cx="3867150" cy="2903394"/>
          </a:xfrm>
          <a:prstGeom prst="rect">
            <a:avLst/>
          </a:prstGeom>
          <a:noFill/>
        </p:spPr>
      </p:pic>
    </p:spTree>
    <p:extLst>
      <p:ext uri="{BB962C8B-B14F-4D97-AF65-F5344CB8AC3E}">
        <p14:creationId xmlns:p14="http://schemas.microsoft.com/office/powerpoint/2010/main" val="3765103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sz="quarter" idx="1"/>
          </p:nvPr>
        </p:nvSpPr>
        <p:spPr/>
        <p:txBody>
          <a:bodyPr>
            <a:normAutofit lnSpcReduction="10000"/>
          </a:bodyPr>
          <a:lstStyle/>
          <a:p>
            <a:pPr>
              <a:buNone/>
            </a:pPr>
            <a:r>
              <a:rPr lang="en-US" dirty="0"/>
              <a:t>1. Which of the following terms best describes the geographical boundary of one particular linguistic feature?</a:t>
            </a:r>
          </a:p>
          <a:p>
            <a:pPr>
              <a:buNone/>
            </a:pPr>
            <a:r>
              <a:rPr lang="en-US" dirty="0"/>
              <a:t>(A) Language border</a:t>
            </a:r>
          </a:p>
          <a:p>
            <a:pPr>
              <a:buNone/>
            </a:pPr>
            <a:r>
              <a:rPr lang="en-US" dirty="0"/>
              <a:t>(B) </a:t>
            </a:r>
            <a:r>
              <a:rPr lang="en-US" dirty="0" err="1"/>
              <a:t>Toponym</a:t>
            </a:r>
            <a:endParaRPr lang="en-US" dirty="0"/>
          </a:p>
          <a:p>
            <a:pPr>
              <a:buNone/>
            </a:pPr>
            <a:r>
              <a:rPr lang="en-US" dirty="0"/>
              <a:t>(C) </a:t>
            </a:r>
            <a:r>
              <a:rPr lang="en-US" dirty="0" err="1"/>
              <a:t>Choropleth</a:t>
            </a:r>
            <a:r>
              <a:rPr lang="en-US" dirty="0"/>
              <a:t> interval</a:t>
            </a:r>
          </a:p>
          <a:p>
            <a:pPr>
              <a:buNone/>
            </a:pPr>
            <a:r>
              <a:rPr lang="en-US" dirty="0"/>
              <a:t>(D) Linguistic hearth</a:t>
            </a:r>
          </a:p>
          <a:p>
            <a:pPr>
              <a:buNone/>
            </a:pPr>
            <a:r>
              <a:rPr lang="en-US" dirty="0"/>
              <a:t>(E) Isogloss</a:t>
            </a:r>
          </a:p>
        </p:txBody>
      </p:sp>
      <p:sp>
        <p:nvSpPr>
          <p:cNvPr id="4" name="Content Placeholder 3"/>
          <p:cNvSpPr>
            <a:spLocks noGrp="1"/>
          </p:cNvSpPr>
          <p:nvPr>
            <p:ph sz="quarter" idx="2"/>
          </p:nvPr>
        </p:nvSpPr>
        <p:spPr/>
        <p:txBody>
          <a:bodyPr>
            <a:normAutofit lnSpcReduction="10000"/>
          </a:bodyPr>
          <a:lstStyle/>
          <a:p>
            <a:pPr>
              <a:buNone/>
            </a:pPr>
            <a:r>
              <a:rPr lang="en-US" dirty="0"/>
              <a:t>2. Which of the following sacred places is most closely associated with animism?</a:t>
            </a:r>
          </a:p>
          <a:p>
            <a:pPr>
              <a:buNone/>
            </a:pPr>
            <a:r>
              <a:rPr lang="en-US" dirty="0"/>
              <a:t>(A) </a:t>
            </a:r>
            <a:r>
              <a:rPr lang="en-US" dirty="0" err="1"/>
              <a:t>Hagia</a:t>
            </a:r>
            <a:r>
              <a:rPr lang="en-US" dirty="0"/>
              <a:t> Sophia</a:t>
            </a:r>
          </a:p>
          <a:p>
            <a:pPr>
              <a:buNone/>
            </a:pPr>
            <a:r>
              <a:rPr lang="en-US" dirty="0"/>
              <a:t>(B) Ayers Rock</a:t>
            </a:r>
          </a:p>
          <a:p>
            <a:pPr>
              <a:buNone/>
            </a:pPr>
            <a:r>
              <a:rPr lang="en-US" dirty="0"/>
              <a:t>(C) Sistine Chapel</a:t>
            </a:r>
          </a:p>
          <a:p>
            <a:pPr>
              <a:buNone/>
            </a:pPr>
            <a:r>
              <a:rPr lang="en-US" dirty="0"/>
              <a:t>(D) Mecca</a:t>
            </a:r>
          </a:p>
          <a:p>
            <a:pPr>
              <a:buNone/>
            </a:pPr>
            <a:r>
              <a:rPr lang="en-US" dirty="0"/>
              <a:t>(E) The Western Wall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sz="quarter" idx="1"/>
          </p:nvPr>
        </p:nvSpPr>
        <p:spPr/>
        <p:txBody>
          <a:bodyPr>
            <a:normAutofit fontScale="92500" lnSpcReduction="20000"/>
          </a:bodyPr>
          <a:lstStyle/>
          <a:p>
            <a:pPr>
              <a:buNone/>
            </a:pPr>
            <a:r>
              <a:rPr lang="en-US" dirty="0"/>
              <a:t>3. Compared to popular cultures, folk cultures are</a:t>
            </a:r>
          </a:p>
          <a:p>
            <a:pPr>
              <a:buNone/>
            </a:pPr>
            <a:r>
              <a:rPr lang="en-US" dirty="0"/>
              <a:t>(A) more cosmopolitan</a:t>
            </a:r>
          </a:p>
          <a:p>
            <a:pPr>
              <a:buNone/>
            </a:pPr>
            <a:r>
              <a:rPr lang="en-US" dirty="0"/>
              <a:t>(B) more homogeneous</a:t>
            </a:r>
          </a:p>
          <a:p>
            <a:pPr>
              <a:buNone/>
            </a:pPr>
            <a:r>
              <a:rPr lang="en-US" dirty="0"/>
              <a:t>(C) more diff use</a:t>
            </a:r>
          </a:p>
          <a:p>
            <a:pPr>
              <a:buNone/>
            </a:pPr>
            <a:r>
              <a:rPr lang="en-US" dirty="0"/>
              <a:t>(D) more transitory</a:t>
            </a:r>
          </a:p>
          <a:p>
            <a:pPr>
              <a:buNone/>
            </a:pPr>
            <a:r>
              <a:rPr lang="en-US" dirty="0"/>
              <a:t>(E) more contagious</a:t>
            </a:r>
          </a:p>
        </p:txBody>
      </p:sp>
      <p:sp>
        <p:nvSpPr>
          <p:cNvPr id="4" name="Content Placeholder 3"/>
          <p:cNvSpPr>
            <a:spLocks noGrp="1"/>
          </p:cNvSpPr>
          <p:nvPr>
            <p:ph sz="quarter" idx="2"/>
          </p:nvPr>
        </p:nvSpPr>
        <p:spPr/>
        <p:txBody>
          <a:bodyPr>
            <a:normAutofit fontScale="92500" lnSpcReduction="20000"/>
          </a:bodyPr>
          <a:lstStyle/>
          <a:p>
            <a:pPr>
              <a:buNone/>
            </a:pPr>
            <a:r>
              <a:rPr lang="en-US" dirty="0"/>
              <a:t>4. A new fashion trend originating in New York City that diff uses to Los Angeles, Paris, and Tokyo before reaching rural areas of New York state would be an example of which of the following kinds of diffusion?</a:t>
            </a:r>
          </a:p>
          <a:p>
            <a:pPr>
              <a:buNone/>
            </a:pPr>
            <a:r>
              <a:rPr lang="en-US" dirty="0"/>
              <a:t>(A) Contagious</a:t>
            </a:r>
          </a:p>
          <a:p>
            <a:pPr>
              <a:buNone/>
            </a:pPr>
            <a:r>
              <a:rPr lang="en-US" dirty="0"/>
              <a:t>(B) Hierarchical</a:t>
            </a:r>
          </a:p>
          <a:p>
            <a:pPr>
              <a:buNone/>
            </a:pPr>
            <a:r>
              <a:rPr lang="en-US" dirty="0"/>
              <a:t>(C) Uniform</a:t>
            </a:r>
          </a:p>
          <a:p>
            <a:pPr>
              <a:buNone/>
            </a:pPr>
            <a:r>
              <a:rPr lang="en-US" dirty="0"/>
              <a:t>(D) Relocation</a:t>
            </a:r>
          </a:p>
          <a:p>
            <a:pPr>
              <a:buNone/>
            </a:pPr>
            <a:r>
              <a:rPr lang="en-US" dirty="0"/>
              <a:t>(E) Stimulus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sz="quarter" idx="1"/>
          </p:nvPr>
        </p:nvSpPr>
        <p:spPr/>
        <p:txBody>
          <a:bodyPr>
            <a:normAutofit fontScale="85000" lnSpcReduction="20000"/>
          </a:bodyPr>
          <a:lstStyle/>
          <a:p>
            <a:pPr>
              <a:buNone/>
            </a:pPr>
            <a:r>
              <a:rPr lang="en-US" dirty="0"/>
              <a:t>5. An immigrant who selectively adopts certain customs of the dominant host society in order to advance socioeconomically, while still retaining much of his or her native customs, practices, and beliefs, best illustrates the concept of</a:t>
            </a:r>
          </a:p>
          <a:p>
            <a:pPr>
              <a:buNone/>
            </a:pPr>
            <a:r>
              <a:rPr lang="en-US" dirty="0"/>
              <a:t>(A) acculturation</a:t>
            </a:r>
          </a:p>
          <a:p>
            <a:pPr>
              <a:buNone/>
            </a:pPr>
            <a:r>
              <a:rPr lang="en-US" dirty="0"/>
              <a:t>(B) maladaptive behavior</a:t>
            </a:r>
          </a:p>
          <a:p>
            <a:pPr>
              <a:buNone/>
            </a:pPr>
            <a:r>
              <a:rPr lang="en-US" dirty="0"/>
              <a:t>(C) assimilation</a:t>
            </a:r>
          </a:p>
          <a:p>
            <a:pPr>
              <a:buNone/>
            </a:pPr>
            <a:r>
              <a:rPr lang="en-US" dirty="0"/>
              <a:t>(D) ethnocentrism</a:t>
            </a:r>
          </a:p>
          <a:p>
            <a:pPr>
              <a:buNone/>
            </a:pPr>
            <a:r>
              <a:rPr lang="en-US" dirty="0"/>
              <a:t>(E) all of the above  </a:t>
            </a:r>
          </a:p>
        </p:txBody>
      </p:sp>
      <p:sp>
        <p:nvSpPr>
          <p:cNvPr id="4" name="Content Placeholder 3"/>
          <p:cNvSpPr>
            <a:spLocks noGrp="1"/>
          </p:cNvSpPr>
          <p:nvPr>
            <p:ph sz="quarter" idx="2"/>
          </p:nvPr>
        </p:nvSpPr>
        <p:spPr/>
        <p:txBody>
          <a:bodyPr>
            <a:normAutofit fontScale="85000" lnSpcReduction="20000"/>
          </a:bodyPr>
          <a:lstStyle/>
          <a:p>
            <a:pPr>
              <a:buNone/>
            </a:pPr>
            <a:r>
              <a:rPr lang="en-US" dirty="0"/>
              <a:t>6. A highly simplified language developed between linguistically heterogeneous groups for the purposes of basic intergroup communication is known as which of the following?</a:t>
            </a:r>
          </a:p>
          <a:p>
            <a:pPr>
              <a:buNone/>
            </a:pPr>
            <a:r>
              <a:rPr lang="en-US" dirty="0"/>
              <a:t>(A) Creole</a:t>
            </a:r>
          </a:p>
          <a:p>
            <a:pPr>
              <a:buNone/>
            </a:pPr>
            <a:r>
              <a:rPr lang="en-US" dirty="0"/>
              <a:t>(B) Pidgin</a:t>
            </a:r>
          </a:p>
          <a:p>
            <a:pPr>
              <a:buNone/>
            </a:pPr>
            <a:r>
              <a:rPr lang="en-US" dirty="0"/>
              <a:t>(C) Lingua franca</a:t>
            </a:r>
          </a:p>
          <a:p>
            <a:pPr>
              <a:buNone/>
            </a:pPr>
            <a:r>
              <a:rPr lang="en-US" dirty="0"/>
              <a:t>(D) Bilingualism</a:t>
            </a:r>
          </a:p>
          <a:p>
            <a:pPr>
              <a:buNone/>
            </a:pPr>
            <a:r>
              <a:rPr lang="en-US" dirty="0"/>
              <a:t>(E) Standard dialect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a:t>Student Questions/Concerns </a:t>
            </a:r>
          </a:p>
        </p:txBody>
      </p:sp>
      <p:sp>
        <p:nvSpPr>
          <p:cNvPr id="5" name="Content Placeholder 4"/>
          <p:cNvSpPr>
            <a:spLocks noGrp="1"/>
          </p:cNvSpPr>
          <p:nvPr>
            <p:ph sz="quarter" idx="2"/>
          </p:nvPr>
        </p:nvSpPr>
        <p:spPr>
          <a:xfrm>
            <a:off x="304800" y="982796"/>
            <a:ext cx="3657600" cy="4572000"/>
          </a:xfrm>
        </p:spPr>
        <p:style>
          <a:lnRef idx="2">
            <a:schemeClr val="accent2"/>
          </a:lnRef>
          <a:fillRef idx="1">
            <a:schemeClr val="lt1"/>
          </a:fillRef>
          <a:effectRef idx="0">
            <a:schemeClr val="accent2"/>
          </a:effectRef>
          <a:fontRef idx="minor">
            <a:schemeClr val="dk1"/>
          </a:fontRef>
        </p:style>
        <p:txBody>
          <a:bodyPr>
            <a:normAutofit/>
          </a:bodyPr>
          <a:lstStyle/>
          <a:p>
            <a:r>
              <a:rPr lang="en-US" dirty="0"/>
              <a:t>Township Range</a:t>
            </a:r>
          </a:p>
          <a:p>
            <a:pPr lvl="1"/>
            <a:r>
              <a:rPr lang="en-US" dirty="0"/>
              <a:t>Each township is identified with a township and range designation.</a:t>
            </a:r>
          </a:p>
          <a:p>
            <a:pPr lvl="1"/>
            <a:r>
              <a:rPr lang="en-US" u="sng" dirty="0"/>
              <a:t>Township</a:t>
            </a:r>
            <a:r>
              <a:rPr lang="en-US" dirty="0"/>
              <a:t> designations indicate the location </a:t>
            </a:r>
            <a:r>
              <a:rPr lang="en-US" u="sng" dirty="0"/>
              <a:t>north</a:t>
            </a:r>
            <a:r>
              <a:rPr lang="en-US" dirty="0"/>
              <a:t> or </a:t>
            </a:r>
            <a:r>
              <a:rPr lang="en-US" u="sng" dirty="0"/>
              <a:t>south</a:t>
            </a:r>
            <a:r>
              <a:rPr lang="en-US" dirty="0"/>
              <a:t> of the </a:t>
            </a:r>
            <a:r>
              <a:rPr lang="en-US" u="sng" dirty="0"/>
              <a:t>baseline</a:t>
            </a:r>
            <a:r>
              <a:rPr lang="en-US" dirty="0"/>
              <a:t>.</a:t>
            </a:r>
          </a:p>
          <a:p>
            <a:pPr lvl="1"/>
            <a:r>
              <a:rPr lang="en-US" u="sng" dirty="0"/>
              <a:t>Range</a:t>
            </a:r>
            <a:r>
              <a:rPr lang="en-US" dirty="0"/>
              <a:t> designations indicate the location </a:t>
            </a:r>
            <a:r>
              <a:rPr lang="en-US" u="sng" dirty="0"/>
              <a:t>east</a:t>
            </a:r>
            <a:r>
              <a:rPr lang="en-US" dirty="0"/>
              <a:t> or </a:t>
            </a:r>
            <a:r>
              <a:rPr lang="en-US" u="sng" dirty="0"/>
              <a:t>west</a:t>
            </a:r>
            <a:r>
              <a:rPr lang="en-US" dirty="0"/>
              <a:t> of the </a:t>
            </a:r>
            <a:r>
              <a:rPr lang="en-US" u="sng" dirty="0"/>
              <a:t>Principal Meridian.</a:t>
            </a:r>
          </a:p>
        </p:txBody>
      </p:sp>
      <p:pic>
        <p:nvPicPr>
          <p:cNvPr id="8" name="Picture 2" descr="D:\Chapter01\Figures\Jpegs_Labeled\TCL_11e_Figure_01_26_L.jpg"/>
          <p:cNvPicPr>
            <a:picLocks noChangeAspect="1" noChangeArrowheads="1"/>
          </p:cNvPicPr>
          <p:nvPr/>
        </p:nvPicPr>
        <p:blipFill rotWithShape="1">
          <a:blip r:embed="rId2" cstate="print"/>
          <a:srcRect r="44647" b="26840"/>
          <a:stretch/>
        </p:blipFill>
        <p:spPr bwMode="auto">
          <a:xfrm>
            <a:off x="4114800" y="620429"/>
            <a:ext cx="4727448" cy="3037171"/>
          </a:xfrm>
          <a:prstGeom prst="rect">
            <a:avLst/>
          </a:prstGeom>
          <a:noFill/>
        </p:spPr>
      </p:pic>
      <p:pic>
        <p:nvPicPr>
          <p:cNvPr id="6" name="Picture 3" descr="D:\Chapter01\Figures\Jpegs_Labeled\TCL_11e_Figure_01_26_L.jpg"/>
          <p:cNvPicPr>
            <a:picLocks noChangeAspect="1" noChangeArrowheads="1"/>
          </p:cNvPicPr>
          <p:nvPr/>
        </p:nvPicPr>
        <p:blipFill>
          <a:blip r:embed="rId2" cstate="print"/>
          <a:srcRect l="58922" b="4553"/>
          <a:stretch>
            <a:fillRect/>
          </a:stretch>
        </p:blipFill>
        <p:spPr bwMode="auto">
          <a:xfrm>
            <a:off x="5715000" y="3276600"/>
            <a:ext cx="2930535" cy="3309900"/>
          </a:xfrm>
          <a:prstGeom prst="rect">
            <a:avLst/>
          </a:prstGeom>
          <a:noFill/>
        </p:spPr>
      </p:pic>
      <p:sp>
        <p:nvSpPr>
          <p:cNvPr id="10" name="Oval 9"/>
          <p:cNvSpPr/>
          <p:nvPr/>
        </p:nvSpPr>
        <p:spPr>
          <a:xfrm>
            <a:off x="6705600" y="1066800"/>
            <a:ext cx="838200" cy="6966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84487" y="5851792"/>
            <a:ext cx="373380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dirty="0"/>
              <a:t>Menomonee Falls: T8N R20E</a:t>
            </a:r>
          </a:p>
        </p:txBody>
      </p:sp>
    </p:spTree>
    <p:extLst>
      <p:ext uri="{BB962C8B-B14F-4D97-AF65-F5344CB8AC3E}">
        <p14:creationId xmlns:p14="http://schemas.microsoft.com/office/powerpoint/2010/main" val="36703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sz="quarter" idx="1"/>
          </p:nvPr>
        </p:nvSpPr>
        <p:spPr/>
        <p:txBody>
          <a:bodyPr>
            <a:normAutofit lnSpcReduction="10000"/>
          </a:bodyPr>
          <a:lstStyle/>
          <a:p>
            <a:pPr>
              <a:buNone/>
            </a:pPr>
            <a:r>
              <a:rPr lang="en-US" dirty="0"/>
              <a:t>7. Which of the following regions is characterized as a zone of conflict between Muslim and Hindu ethnic groups?</a:t>
            </a:r>
          </a:p>
          <a:p>
            <a:pPr>
              <a:buNone/>
            </a:pPr>
            <a:r>
              <a:rPr lang="en-US" dirty="0"/>
              <a:t>(A) Kurdistan</a:t>
            </a:r>
          </a:p>
          <a:p>
            <a:pPr>
              <a:buNone/>
            </a:pPr>
            <a:r>
              <a:rPr lang="en-US" dirty="0"/>
              <a:t>(B) Chechnya</a:t>
            </a:r>
          </a:p>
          <a:p>
            <a:pPr>
              <a:buNone/>
            </a:pPr>
            <a:r>
              <a:rPr lang="en-US" dirty="0"/>
              <a:t>(C) Kashmir</a:t>
            </a:r>
          </a:p>
          <a:p>
            <a:pPr>
              <a:buNone/>
            </a:pPr>
            <a:r>
              <a:rPr lang="en-US" dirty="0"/>
              <a:t>(D) East Timor</a:t>
            </a:r>
          </a:p>
          <a:p>
            <a:pPr>
              <a:buNone/>
            </a:pPr>
            <a:r>
              <a:rPr lang="en-US" dirty="0"/>
              <a:t>(E) The West Bank</a:t>
            </a:r>
          </a:p>
        </p:txBody>
      </p:sp>
      <p:sp>
        <p:nvSpPr>
          <p:cNvPr id="4" name="Content Placeholder 3"/>
          <p:cNvSpPr>
            <a:spLocks noGrp="1"/>
          </p:cNvSpPr>
          <p:nvPr>
            <p:ph sz="quarter" idx="2"/>
          </p:nvPr>
        </p:nvSpPr>
        <p:spPr/>
        <p:txBody>
          <a:bodyPr>
            <a:normAutofit lnSpcReduction="10000"/>
          </a:bodyPr>
          <a:lstStyle/>
          <a:p>
            <a:pPr>
              <a:buNone/>
            </a:pPr>
            <a:r>
              <a:rPr lang="en-US" dirty="0"/>
              <a:t>8. All of the following are examples of iconic, secular landscapes EXCEPT</a:t>
            </a:r>
          </a:p>
          <a:p>
            <a:pPr>
              <a:buNone/>
            </a:pPr>
            <a:r>
              <a:rPr lang="en-US" dirty="0"/>
              <a:t>(A) the Eiffel Tower</a:t>
            </a:r>
          </a:p>
          <a:p>
            <a:pPr>
              <a:buNone/>
            </a:pPr>
            <a:r>
              <a:rPr lang="en-US" dirty="0"/>
              <a:t>(B) Yosemite Valley</a:t>
            </a:r>
          </a:p>
          <a:p>
            <a:pPr>
              <a:buNone/>
            </a:pPr>
            <a:r>
              <a:rPr lang="en-US" dirty="0"/>
              <a:t>(C) the Lincoln Memorial</a:t>
            </a:r>
          </a:p>
          <a:p>
            <a:pPr>
              <a:buNone/>
            </a:pPr>
            <a:r>
              <a:rPr lang="en-US" dirty="0"/>
              <a:t>(D) the Great Wall of China</a:t>
            </a:r>
          </a:p>
          <a:p>
            <a:pPr>
              <a:buNone/>
            </a:pPr>
            <a:r>
              <a:rPr lang="en-US" dirty="0"/>
              <a:t>(E) the Dome of the Rock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sz="quarter" idx="1"/>
          </p:nvPr>
        </p:nvSpPr>
        <p:spPr/>
        <p:txBody>
          <a:bodyPr>
            <a:normAutofit fontScale="92500" lnSpcReduction="20000"/>
          </a:bodyPr>
          <a:lstStyle/>
          <a:p>
            <a:pPr>
              <a:buNone/>
            </a:pPr>
            <a:r>
              <a:rPr lang="en-US" dirty="0"/>
              <a:t>9. In which of the following countries are inhabitants subject to </a:t>
            </a:r>
            <a:r>
              <a:rPr lang="en-US" dirty="0" err="1"/>
              <a:t>Sharia</a:t>
            </a:r>
            <a:r>
              <a:rPr lang="en-US" dirty="0"/>
              <a:t> law?</a:t>
            </a:r>
          </a:p>
          <a:p>
            <a:pPr>
              <a:buNone/>
            </a:pPr>
            <a:r>
              <a:rPr lang="en-US" dirty="0"/>
              <a:t>(A) Saudi Arabia</a:t>
            </a:r>
          </a:p>
          <a:p>
            <a:pPr>
              <a:buNone/>
            </a:pPr>
            <a:r>
              <a:rPr lang="en-US" dirty="0"/>
              <a:t>(B) Venezuela</a:t>
            </a:r>
          </a:p>
          <a:p>
            <a:pPr>
              <a:buNone/>
            </a:pPr>
            <a:r>
              <a:rPr lang="en-US" dirty="0"/>
              <a:t>(C) Ethiopia</a:t>
            </a:r>
          </a:p>
          <a:p>
            <a:pPr>
              <a:buNone/>
            </a:pPr>
            <a:r>
              <a:rPr lang="en-US" dirty="0"/>
              <a:t>(D) Turkey</a:t>
            </a:r>
          </a:p>
          <a:p>
            <a:pPr>
              <a:buNone/>
            </a:pPr>
            <a:r>
              <a:rPr lang="en-US" dirty="0"/>
              <a:t>(E) North Korea</a:t>
            </a:r>
          </a:p>
        </p:txBody>
      </p:sp>
      <p:sp>
        <p:nvSpPr>
          <p:cNvPr id="4" name="Content Placeholder 3"/>
          <p:cNvSpPr>
            <a:spLocks noGrp="1"/>
          </p:cNvSpPr>
          <p:nvPr>
            <p:ph sz="quarter" idx="2"/>
          </p:nvPr>
        </p:nvSpPr>
        <p:spPr/>
        <p:txBody>
          <a:bodyPr>
            <a:normAutofit fontScale="92500" lnSpcReduction="20000"/>
          </a:bodyPr>
          <a:lstStyle/>
          <a:p>
            <a:pPr>
              <a:buNone/>
            </a:pPr>
            <a:r>
              <a:rPr lang="en-US" dirty="0"/>
              <a:t>10. The predominance of English as the preferred language spoken at many international business meetings and political summits could be cited to support the claim that English is a popular</a:t>
            </a:r>
          </a:p>
          <a:p>
            <a:pPr>
              <a:buNone/>
            </a:pPr>
            <a:r>
              <a:rPr lang="en-US" dirty="0"/>
              <a:t>(A) Creole language</a:t>
            </a:r>
          </a:p>
          <a:p>
            <a:pPr>
              <a:buNone/>
            </a:pPr>
            <a:r>
              <a:rPr lang="en-US" dirty="0"/>
              <a:t>(B) pidgin language</a:t>
            </a:r>
          </a:p>
          <a:p>
            <a:pPr>
              <a:buNone/>
            </a:pPr>
            <a:r>
              <a:rPr lang="en-US" dirty="0"/>
              <a:t>(C) language branch</a:t>
            </a:r>
          </a:p>
          <a:p>
            <a:pPr>
              <a:buNone/>
            </a:pPr>
            <a:r>
              <a:rPr lang="en-US" dirty="0"/>
              <a:t>(D) dialect</a:t>
            </a:r>
          </a:p>
          <a:p>
            <a:pPr>
              <a:buNone/>
            </a:pPr>
            <a:r>
              <a:rPr lang="en-US" dirty="0"/>
              <a:t>(E) lingua franca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Questions/Concerns</a:t>
            </a:r>
          </a:p>
        </p:txBody>
      </p:sp>
      <p:sp>
        <p:nvSpPr>
          <p:cNvPr id="3" name="Content Placeholder 2"/>
          <p:cNvSpPr>
            <a:spLocks noGrp="1"/>
          </p:cNvSpPr>
          <p:nvPr>
            <p:ph sz="quarter" idx="1"/>
          </p:nvPr>
        </p:nvSpPr>
        <p:spPr>
          <a:xfrm>
            <a:off x="457200" y="1600200"/>
            <a:ext cx="3657600" cy="16764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t>French Long-lot </a:t>
            </a:r>
          </a:p>
          <a:p>
            <a:pPr lvl="1"/>
            <a:r>
              <a:rPr lang="en-US" dirty="0"/>
              <a:t>divisions are long narrow </a:t>
            </a:r>
          </a:p>
          <a:p>
            <a:pPr lvl="1"/>
            <a:r>
              <a:rPr lang="en-US" dirty="0"/>
              <a:t>French areas of the US</a:t>
            </a:r>
          </a:p>
          <a:p>
            <a:pPr lvl="1"/>
            <a:r>
              <a:rPr lang="en-US" dirty="0"/>
              <a:t>Land by waterways </a:t>
            </a:r>
          </a:p>
        </p:txBody>
      </p:sp>
      <p:pic>
        <p:nvPicPr>
          <p:cNvPr id="2050" name="Picture 2" descr="Image showing arpent land divisions in Louisi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52800"/>
            <a:ext cx="4286250" cy="300037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a:spLocks noGrp="1"/>
          </p:cNvSpPr>
          <p:nvPr>
            <p:ph sz="quarter" idx="2"/>
          </p:nvPr>
        </p:nvSpPr>
        <p:spPr>
          <a:xfrm>
            <a:off x="4876800" y="1600200"/>
            <a:ext cx="3657600" cy="2057400"/>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en-US" dirty="0"/>
              <a:t>Map Projections (slides 10-11)</a:t>
            </a:r>
          </a:p>
          <a:p>
            <a:r>
              <a:rPr lang="en-US" dirty="0"/>
              <a:t>Regions (slide 15)</a:t>
            </a:r>
          </a:p>
          <a:p>
            <a:r>
              <a:rPr lang="en-US" dirty="0"/>
              <a:t>Types of Maps (slides 12-13)</a:t>
            </a:r>
          </a:p>
          <a:p>
            <a:endParaRPr lang="en-US" dirty="0"/>
          </a:p>
        </p:txBody>
      </p:sp>
    </p:spTree>
    <p:extLst>
      <p:ext uri="{BB962C8B-B14F-4D97-AF65-F5344CB8AC3E}">
        <p14:creationId xmlns:p14="http://schemas.microsoft.com/office/powerpoint/2010/main" val="215292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People</a:t>
            </a:r>
          </a:p>
        </p:txBody>
      </p:sp>
      <p:sp>
        <p:nvSpPr>
          <p:cNvPr id="3" name="Content Placeholder 2"/>
          <p:cNvSpPr>
            <a:spLocks noGrp="1"/>
          </p:cNvSpPr>
          <p:nvPr>
            <p:ph sz="quarter" idx="1"/>
          </p:nvPr>
        </p:nvSpPr>
        <p:spPr/>
        <p:style>
          <a:lnRef idx="2">
            <a:schemeClr val="accent3"/>
          </a:lnRef>
          <a:fillRef idx="1">
            <a:schemeClr val="lt1"/>
          </a:fillRef>
          <a:effectRef idx="0">
            <a:schemeClr val="accent3"/>
          </a:effectRef>
          <a:fontRef idx="minor">
            <a:schemeClr val="dk1"/>
          </a:fontRef>
        </p:style>
        <p:txBody>
          <a:bodyPr/>
          <a:lstStyle/>
          <a:p>
            <a:r>
              <a:rPr lang="en-US" dirty="0"/>
              <a:t>Carl Sauer: The </a:t>
            </a:r>
            <a:r>
              <a:rPr lang="en-US" u="sng" dirty="0"/>
              <a:t>Cultural Landscape</a:t>
            </a:r>
          </a:p>
          <a:p>
            <a:pPr lvl="1"/>
            <a:r>
              <a:rPr lang="en-US" dirty="0"/>
              <a:t>Complex interactions between humans and their environments…landscape is a combination of cultural features, economic features, and physical features.</a:t>
            </a:r>
          </a:p>
          <a:p>
            <a:r>
              <a:rPr lang="en-US" dirty="0"/>
              <a:t>Carl Ritter and Alexander von Humboldt: </a:t>
            </a:r>
            <a:r>
              <a:rPr lang="en-US" u="sng" dirty="0"/>
              <a:t>Environmental Determinism</a:t>
            </a:r>
          </a:p>
          <a:p>
            <a:pPr lvl="1"/>
            <a:r>
              <a:rPr lang="en-US" dirty="0"/>
              <a:t>The physical environment caused social development/human actions</a:t>
            </a:r>
          </a:p>
          <a:p>
            <a:r>
              <a:rPr lang="en-US" dirty="0"/>
              <a:t>Marshall </a:t>
            </a:r>
            <a:r>
              <a:rPr lang="en-US" dirty="0" err="1"/>
              <a:t>Sahlins</a:t>
            </a:r>
            <a:r>
              <a:rPr lang="en-US" dirty="0"/>
              <a:t>: </a:t>
            </a:r>
            <a:r>
              <a:rPr lang="en-US" u="sng" dirty="0" err="1"/>
              <a:t>Possibilism</a:t>
            </a:r>
            <a:endParaRPr lang="en-US" u="sng" dirty="0"/>
          </a:p>
          <a:p>
            <a:pPr lvl="1"/>
            <a:r>
              <a:rPr lang="en-US" dirty="0"/>
              <a:t>The physical environment may limit some human actions, but people have the ability to adjust to their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a:t>Important Models/Theories</a:t>
            </a:r>
          </a:p>
        </p:txBody>
      </p:sp>
      <p:sp>
        <p:nvSpPr>
          <p:cNvPr id="3" name="Content Placeholder 2"/>
          <p:cNvSpPr>
            <a:spLocks noGrp="1"/>
          </p:cNvSpPr>
          <p:nvPr>
            <p:ph sz="quarter" idx="1"/>
          </p:nvPr>
        </p:nvSpPr>
        <p:spPr>
          <a:xfrm>
            <a:off x="457200" y="1600200"/>
            <a:ext cx="3657600" cy="1600200"/>
          </a:xfrm>
        </p:spPr>
        <p:style>
          <a:lnRef idx="2">
            <a:schemeClr val="accent3"/>
          </a:lnRef>
          <a:fillRef idx="1">
            <a:schemeClr val="lt1"/>
          </a:fillRef>
          <a:effectRef idx="0">
            <a:schemeClr val="accent3"/>
          </a:effectRef>
          <a:fontRef idx="minor">
            <a:schemeClr val="dk1"/>
          </a:fontRef>
        </p:style>
        <p:txBody>
          <a:bodyPr>
            <a:normAutofit/>
          </a:bodyPr>
          <a:lstStyle/>
          <a:p>
            <a:r>
              <a:rPr lang="en-US" dirty="0"/>
              <a:t>Distance Decay</a:t>
            </a:r>
          </a:p>
          <a:p>
            <a:pPr lvl="1"/>
            <a:r>
              <a:rPr lang="en-US" dirty="0"/>
              <a:t>Level of interaction decreases as distance increases.</a:t>
            </a:r>
          </a:p>
          <a:p>
            <a:pPr lvl="1"/>
            <a:endParaRPr lang="en-US" dirty="0"/>
          </a:p>
        </p:txBody>
      </p:sp>
      <p:sp>
        <p:nvSpPr>
          <p:cNvPr id="4" name="Content Placeholder 3"/>
          <p:cNvSpPr>
            <a:spLocks noGrp="1"/>
          </p:cNvSpPr>
          <p:nvPr>
            <p:ph sz="quarter" idx="2"/>
          </p:nvPr>
        </p:nvSpPr>
        <p:spPr>
          <a:xfrm>
            <a:off x="4270248" y="1600200"/>
            <a:ext cx="4416552" cy="2286000"/>
          </a:xfrm>
        </p:spPr>
        <p:style>
          <a:lnRef idx="2">
            <a:schemeClr val="accent2"/>
          </a:lnRef>
          <a:fillRef idx="1">
            <a:schemeClr val="lt1"/>
          </a:fillRef>
          <a:effectRef idx="0">
            <a:schemeClr val="accent2"/>
          </a:effectRef>
          <a:fontRef idx="minor">
            <a:schemeClr val="dk1"/>
          </a:fontRef>
        </p:style>
        <p:txBody>
          <a:bodyPr>
            <a:normAutofit/>
          </a:bodyPr>
          <a:lstStyle/>
          <a:p>
            <a:r>
              <a:rPr lang="en-US" dirty="0"/>
              <a:t>Space-Time Compression</a:t>
            </a:r>
          </a:p>
          <a:p>
            <a:pPr lvl="1"/>
            <a:r>
              <a:rPr lang="en-US" dirty="0"/>
              <a:t>The reduction in the time it takes to diffuse something to a distant place  as a result of improved communication and transportation. </a:t>
            </a:r>
          </a:p>
          <a:p>
            <a:pPr lvl="1"/>
            <a:endParaRPr lang="en-US" dirty="0"/>
          </a:p>
          <a:p>
            <a:endParaRPr lang="en-US" dirty="0"/>
          </a:p>
        </p:txBody>
      </p:sp>
      <p:pic>
        <p:nvPicPr>
          <p:cNvPr id="1026" name="Picture 2" descr="https://mhsaphuge3.wikispaces.com/file/view/distance_decay.gif/285918024/distance_decay.gif"/>
          <p:cNvPicPr>
            <a:picLocks noChangeAspect="1" noChangeArrowheads="1"/>
          </p:cNvPicPr>
          <p:nvPr/>
        </p:nvPicPr>
        <p:blipFill>
          <a:blip r:embed="rId2" cstate="print"/>
          <a:srcRect/>
          <a:stretch>
            <a:fillRect/>
          </a:stretch>
        </p:blipFill>
        <p:spPr bwMode="auto">
          <a:xfrm>
            <a:off x="457200" y="3228974"/>
            <a:ext cx="3448050" cy="3476626"/>
          </a:xfrm>
          <a:prstGeom prst="rect">
            <a:avLst/>
          </a:prstGeom>
          <a:noFill/>
        </p:spPr>
      </p:pic>
      <p:pic>
        <p:nvPicPr>
          <p:cNvPr id="1028" name="Picture 4" descr="CHG_10e_Figure_01_29–L"/>
          <p:cNvPicPr>
            <a:picLocks noChangeAspect="1" noChangeArrowheads="1"/>
          </p:cNvPicPr>
          <p:nvPr/>
        </p:nvPicPr>
        <p:blipFill>
          <a:blip r:embed="rId3" cstate="print"/>
          <a:srcRect/>
          <a:stretch>
            <a:fillRect/>
          </a:stretch>
        </p:blipFill>
        <p:spPr bwMode="auto">
          <a:xfrm>
            <a:off x="5153025" y="3962400"/>
            <a:ext cx="2695575" cy="28164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3217</TotalTime>
  <Words>6082</Words>
  <Application>Microsoft Office PowerPoint</Application>
  <PresentationFormat>On-screen Show (4:3)</PresentationFormat>
  <Paragraphs>695</Paragraphs>
  <Slides>61</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Century Schoolbook</vt:lpstr>
      <vt:lpstr>Wingdings</vt:lpstr>
      <vt:lpstr>Wingdings 2</vt:lpstr>
      <vt:lpstr>Oriel</vt:lpstr>
      <vt:lpstr>AP HUG Course Review</vt:lpstr>
      <vt:lpstr>Unit 1: Nature and Perspectives</vt:lpstr>
      <vt:lpstr>Student Questions/Concerns </vt:lpstr>
      <vt:lpstr>Student Questions/Concerns </vt:lpstr>
      <vt:lpstr>Student questions/concerns</vt:lpstr>
      <vt:lpstr>Student Questions/Concerns </vt:lpstr>
      <vt:lpstr>Student Questions/Concerns</vt:lpstr>
      <vt:lpstr>Important People</vt:lpstr>
      <vt:lpstr>Important Models/Theories</vt:lpstr>
      <vt:lpstr>Important Map Projections and tools</vt:lpstr>
      <vt:lpstr>Important Map Projections and tools</vt:lpstr>
      <vt:lpstr>Important Types of Maps and Mapping Tools</vt:lpstr>
      <vt:lpstr>PowerPoint Presentation</vt:lpstr>
      <vt:lpstr>Other Mapping Terms</vt:lpstr>
      <vt:lpstr>Other Important Concepts and Terms</vt:lpstr>
      <vt:lpstr>Review Questions </vt:lpstr>
      <vt:lpstr>Review Questions </vt:lpstr>
      <vt:lpstr>Review Questions </vt:lpstr>
      <vt:lpstr>Review Questions </vt:lpstr>
      <vt:lpstr>Review Questions </vt:lpstr>
      <vt:lpstr>Unit 2: Population and Migration </vt:lpstr>
      <vt:lpstr>Student Questions/Concerns Population </vt:lpstr>
      <vt:lpstr>Student Questions/Concerns Population </vt:lpstr>
      <vt:lpstr>People, Models and Theories: Population</vt:lpstr>
      <vt:lpstr>PowerPoint Presentation</vt:lpstr>
      <vt:lpstr>People, Models and Theories</vt:lpstr>
      <vt:lpstr>Terms and Concepts: population density and distribution </vt:lpstr>
      <vt:lpstr>Concepts and Terms: Population</vt:lpstr>
      <vt:lpstr>Population Pyramids </vt:lpstr>
      <vt:lpstr>Student Questions/Concerns – Migration </vt:lpstr>
      <vt:lpstr>PowerPoint Presentation</vt:lpstr>
      <vt:lpstr>PowerPoint Presentation</vt:lpstr>
      <vt:lpstr>People, Models and Theories: Migration</vt:lpstr>
      <vt:lpstr>Concepts and Terms: Migration</vt:lpstr>
      <vt:lpstr>Review Questions </vt:lpstr>
      <vt:lpstr>Review Questions </vt:lpstr>
      <vt:lpstr>Review Questions </vt:lpstr>
      <vt:lpstr>Review Questions </vt:lpstr>
      <vt:lpstr>Review Questions </vt:lpstr>
      <vt:lpstr>Review Questions </vt:lpstr>
      <vt:lpstr>Unit 3: Culture</vt:lpstr>
      <vt:lpstr>Terms and Concepts: Religion</vt:lpstr>
      <vt:lpstr>Student Questions/Concerns</vt:lpstr>
      <vt:lpstr>PowerPoint Presentation</vt:lpstr>
      <vt:lpstr>PowerPoint Presentation</vt:lpstr>
      <vt:lpstr>PowerPoint Presentation</vt:lpstr>
      <vt:lpstr>Student Questions/concerns</vt:lpstr>
      <vt:lpstr>PowerPoint Presentation</vt:lpstr>
      <vt:lpstr>Terms and Concepts: Language</vt:lpstr>
      <vt:lpstr>PowerPoint Presentation</vt:lpstr>
      <vt:lpstr>PowerPoint Presentation</vt:lpstr>
      <vt:lpstr>Student Question/concern: Origin and diffusion of language: Indo European Hearth?</vt:lpstr>
      <vt:lpstr>Terms and Concepts: Folk vs. Popular Culture</vt:lpstr>
      <vt:lpstr>Student Questions/Concerns</vt:lpstr>
      <vt:lpstr>Terms and Concepts: Ethnicity etc.</vt:lpstr>
      <vt:lpstr>Student Question/Concerns</vt:lpstr>
      <vt:lpstr>Review Questions</vt:lpstr>
      <vt:lpstr>Review Questions</vt:lpstr>
      <vt:lpstr>Review Questions</vt:lpstr>
      <vt:lpstr>Review Questions</vt:lpstr>
      <vt:lpstr>Review Questions</vt:lpstr>
    </vt:vector>
  </TitlesOfParts>
  <Company>SDMF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HUG Course Review</dc:title>
  <dc:creator>SDMF</dc:creator>
  <cp:lastModifiedBy>Emily Hogarth</cp:lastModifiedBy>
  <cp:revision>310</cp:revision>
  <dcterms:created xsi:type="dcterms:W3CDTF">2016-04-25T19:48:50Z</dcterms:created>
  <dcterms:modified xsi:type="dcterms:W3CDTF">2019-11-20T20:41:41Z</dcterms:modified>
</cp:coreProperties>
</file>