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handoutMasterIdLst>
    <p:handoutMasterId r:id="rId7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7" r:id="rId40"/>
    <p:sldId id="295" r:id="rId41"/>
    <p:sldId id="296" r:id="rId42"/>
    <p:sldId id="298" r:id="rId43"/>
    <p:sldId id="301" r:id="rId44"/>
    <p:sldId id="299" r:id="rId45"/>
    <p:sldId id="300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5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737" autoAdjust="0"/>
  </p:normalViewPr>
  <p:slideViewPr>
    <p:cSldViewPr>
      <p:cViewPr>
        <p:scale>
          <a:sx n="71" d="100"/>
          <a:sy n="71" d="100"/>
        </p:scale>
        <p:origin x="-198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2D78-AE7A-42FA-B58C-3B692687CF4B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94999-7C39-4413-B81D-826FAF9C55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18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DC44-202B-44C6-9D21-41EDAF71D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DC44-202B-44C6-9D21-41EDAF71D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DC44-202B-44C6-9D21-41EDAF71D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A0127-13CB-44FC-9F10-A1C36E10BDE2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2C4043-876D-4265-924D-C8850C5386A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3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5000" b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iRespond Question Master</a:t>
            </a:r>
            <a:endParaRPr kumimoji="0" lang="en-US" sz="5000" b="0">
              <a:ln>
                <a:noFill/>
              </a:ln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A.) Response A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B.) Response B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C.) Response C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D.) Response D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14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E.) Response E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3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EOCT Review</a:t>
            </a:r>
            <a:br>
              <a:rPr lang="en-US" dirty="0" smtClean="0"/>
            </a:br>
            <a:r>
              <a:rPr lang="en-US" dirty="0" smtClean="0"/>
              <a:t>U.S.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Everything you need to know to excel on the EOCT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Benjamin Franklin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267200" cy="44497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 Man (inspired by Enlightenment ideas)</a:t>
            </a:r>
          </a:p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Author, scientist, inventor, and statesmen. 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(lightening rod and ______________ eyeglasses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One of our founding fathers.</a:t>
            </a:r>
          </a:p>
        </p:txBody>
      </p:sp>
      <p:pic>
        <p:nvPicPr>
          <p:cNvPr id="14340" name="Picture 5" descr="benjam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1524000"/>
            <a:ext cx="3871913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Great Awakening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(1720’s-1760’s)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34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spiritual movement led by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George __________________</a:t>
            </a:r>
            <a:endParaRPr lang="en-US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Rejected ideas of the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</a:t>
            </a:r>
            <a:endParaRPr lang="en-US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Important because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Led to the formation of many new _______________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People became more tolerant of one another</a:t>
            </a:r>
            <a:endParaRPr lang="en-US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4" name="Picture 5" descr="whitefiel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57700" y="1371600"/>
            <a:ext cx="4378325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French/Indian War</a:t>
            </a:r>
            <a:br>
              <a:rPr lang="en-US" dirty="0" smtClean="0"/>
            </a:br>
            <a:r>
              <a:rPr lang="en-US" sz="3600" dirty="0" smtClean="0"/>
              <a:t>(the 7 years War)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French fight British for control of the America’s</a:t>
            </a:r>
          </a:p>
          <a:p>
            <a:r>
              <a:rPr lang="en-US" dirty="0" smtClean="0"/>
              <a:t>Indians fight on French side</a:t>
            </a:r>
          </a:p>
          <a:p>
            <a:r>
              <a:rPr lang="en-US" dirty="0" smtClean="0"/>
              <a:t>Starts when </a:t>
            </a:r>
            <a:r>
              <a:rPr lang="en-US" i="1" dirty="0" smtClean="0"/>
              <a:t>George ____________ </a:t>
            </a:r>
            <a:r>
              <a:rPr lang="en-US" dirty="0" smtClean="0"/>
              <a:t>attacks a French fort</a:t>
            </a:r>
          </a:p>
          <a:p>
            <a:r>
              <a:rPr lang="en-US" dirty="0" smtClean="0"/>
              <a:t>Ends with </a:t>
            </a:r>
            <a:r>
              <a:rPr lang="en-US" b="1" dirty="0" smtClean="0"/>
              <a:t>1763 Treaty of ________________</a:t>
            </a:r>
            <a:endParaRPr lang="en-US" dirty="0" smtClean="0"/>
          </a:p>
          <a:p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British in control of Americas</a:t>
            </a:r>
          </a:p>
          <a:p>
            <a:pPr lvl="1"/>
            <a:r>
              <a:rPr lang="en-US" dirty="0" smtClean="0"/>
              <a:t>Colonist will be ___________ to pay for the war</a:t>
            </a:r>
          </a:p>
          <a:p>
            <a:pPr lvl="1"/>
            <a:r>
              <a:rPr lang="en-US" dirty="0" smtClean="0"/>
              <a:t>Native Americans weakened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b="1" dirty="0" smtClean="0"/>
              <a:t>Proclamation of ___________ </a:t>
            </a:r>
            <a:r>
              <a:rPr lang="en-US" dirty="0" smtClean="0"/>
              <a:t>– colonists can’t move west of Appalachians – (no more conflict w/Indians)</a:t>
            </a:r>
          </a:p>
          <a:p>
            <a:pPr lvl="1"/>
            <a:r>
              <a:rPr lang="en-US" dirty="0" smtClean="0"/>
              <a:t>Taxes – Stamp Act, Quartering Act, Sugar Act, ___________ Acts (colonies could no longer self-govern)</a:t>
            </a:r>
          </a:p>
          <a:p>
            <a:r>
              <a:rPr lang="en-US" dirty="0" smtClean="0"/>
              <a:t>Colonial Response</a:t>
            </a:r>
          </a:p>
          <a:p>
            <a:pPr lvl="1"/>
            <a:r>
              <a:rPr lang="en-US" dirty="0" smtClean="0"/>
              <a:t>Ignore Proclamation of 1763</a:t>
            </a:r>
          </a:p>
          <a:p>
            <a:pPr lvl="1"/>
            <a:r>
              <a:rPr lang="en-US" dirty="0" smtClean="0"/>
              <a:t>Boycott, Protests, Riots in response to taxes</a:t>
            </a:r>
          </a:p>
          <a:p>
            <a:pPr lvl="1"/>
            <a:r>
              <a:rPr lang="en-US" b="1" dirty="0" smtClean="0"/>
              <a:t>Sons and Daughters of ___________________ </a:t>
            </a:r>
            <a:r>
              <a:rPr lang="en-US" dirty="0" smtClean="0"/>
              <a:t>formed</a:t>
            </a:r>
          </a:p>
          <a:p>
            <a:pPr lvl="1"/>
            <a:r>
              <a:rPr lang="en-US" i="1" dirty="0" smtClean="0"/>
              <a:t>Thomas Paine </a:t>
            </a:r>
            <a:r>
              <a:rPr lang="en-US" dirty="0" smtClean="0"/>
              <a:t>writes</a:t>
            </a:r>
            <a:r>
              <a:rPr lang="en-US" u="sng" dirty="0" smtClean="0"/>
              <a:t> __________  </a:t>
            </a:r>
            <a:r>
              <a:rPr lang="en-US" dirty="0" smtClean="0"/>
              <a:t>_  ______________– calls for independence from Britain.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on July 4, 1776 by </a:t>
            </a:r>
            <a:r>
              <a:rPr lang="en-US" b="1" dirty="0" smtClean="0"/>
              <a:t>Thomas_____________</a:t>
            </a:r>
          </a:p>
          <a:p>
            <a:r>
              <a:rPr lang="en-US" dirty="0" smtClean="0"/>
              <a:t>Inspired by </a:t>
            </a:r>
            <a:r>
              <a:rPr lang="en-US" i="1" dirty="0" smtClean="0"/>
              <a:t>Baron de Montesquieu </a:t>
            </a:r>
            <a:r>
              <a:rPr lang="en-US" dirty="0" smtClean="0"/>
              <a:t>of France and </a:t>
            </a:r>
            <a:r>
              <a:rPr lang="en-US" i="1" dirty="0" smtClean="0"/>
              <a:t>John Locke </a:t>
            </a:r>
            <a:r>
              <a:rPr lang="en-US" dirty="0" smtClean="0"/>
              <a:t>of England</a:t>
            </a:r>
          </a:p>
          <a:p>
            <a:r>
              <a:rPr lang="en-US" dirty="0" smtClean="0"/>
              <a:t>Basic principles = natural rights to life, liberty, and _________________  </a:t>
            </a:r>
          </a:p>
          <a:p>
            <a:pPr lvl="1"/>
            <a:r>
              <a:rPr lang="en-US" dirty="0" smtClean="0"/>
              <a:t>Good governments protect these rights.  </a:t>
            </a:r>
          </a:p>
          <a:p>
            <a:pPr lvl="1"/>
            <a:r>
              <a:rPr lang="en-US" dirty="0" smtClean="0"/>
              <a:t>Could _______________ government if it violated these rights.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French Alliance – </a:t>
            </a:r>
            <a:r>
              <a:rPr lang="en-US" sz="2700" dirty="0" smtClean="0"/>
              <a:t>join after </a:t>
            </a:r>
            <a:r>
              <a:rPr lang="en-US" sz="2700" b="1" dirty="0" smtClean="0"/>
              <a:t>Battle of ______________</a:t>
            </a:r>
            <a:r>
              <a:rPr lang="en-US" sz="2700" dirty="0" smtClean="0"/>
              <a:t>.  Supported the “American Cause” and wanted to weaken Britain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599"/>
            <a:ext cx="4038600" cy="4221325"/>
          </a:xfrm>
        </p:spPr>
        <p:txBody>
          <a:bodyPr/>
          <a:lstStyle/>
          <a:p>
            <a:r>
              <a:rPr lang="en-US" b="1" dirty="0" smtClean="0"/>
              <a:t>Ben Franklin</a:t>
            </a:r>
          </a:p>
          <a:p>
            <a:pPr lvl="1"/>
            <a:r>
              <a:rPr lang="en-US" dirty="0" smtClean="0"/>
              <a:t>Leading American negotiator in Paris</a:t>
            </a:r>
          </a:p>
          <a:p>
            <a:pPr lvl="1"/>
            <a:r>
              <a:rPr lang="en-US" dirty="0" smtClean="0"/>
              <a:t>Convinced __________ to join the Americans.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45124"/>
          </a:xfrm>
        </p:spPr>
        <p:txBody>
          <a:bodyPr/>
          <a:lstStyle/>
          <a:p>
            <a:r>
              <a:rPr lang="en-US" b="1" dirty="0" smtClean="0"/>
              <a:t>Marquis de Lafayette</a:t>
            </a:r>
          </a:p>
          <a:p>
            <a:pPr lvl="1"/>
            <a:r>
              <a:rPr lang="en-US" dirty="0" smtClean="0"/>
              <a:t>French general who provided military expertise to the Americans.</a:t>
            </a:r>
          </a:p>
          <a:p>
            <a:pPr lvl="1"/>
            <a:r>
              <a:rPr lang="en-US" dirty="0" smtClean="0"/>
              <a:t>Key strategist in </a:t>
            </a:r>
            <a:r>
              <a:rPr lang="en-US" b="1" dirty="0" smtClean="0"/>
              <a:t>Battle of _________________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Washington – </a:t>
            </a:r>
            <a:r>
              <a:rPr lang="en-US" sz="2700" dirty="0" smtClean="0"/>
              <a:t>as a military leader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of the </a:t>
            </a:r>
            <a:r>
              <a:rPr lang="en-US" b="1" dirty="0" smtClean="0"/>
              <a:t>Continental _____________</a:t>
            </a:r>
          </a:p>
          <a:p>
            <a:r>
              <a:rPr lang="en-US" b="1" dirty="0" smtClean="0"/>
              <a:t>Crossing the Delaware </a:t>
            </a:r>
            <a:r>
              <a:rPr lang="en-US" dirty="0" smtClean="0"/>
              <a:t>– Defeats the </a:t>
            </a:r>
            <a:r>
              <a:rPr lang="en-US" i="1" dirty="0" smtClean="0"/>
              <a:t>_____________</a:t>
            </a:r>
            <a:r>
              <a:rPr lang="en-US" dirty="0" smtClean="0"/>
              <a:t>in the </a:t>
            </a:r>
            <a:r>
              <a:rPr lang="en-US" b="1" dirty="0" smtClean="0"/>
              <a:t>Battle of _________________</a:t>
            </a:r>
          </a:p>
          <a:p>
            <a:r>
              <a:rPr lang="en-US" b="1" smtClean="0"/>
              <a:t>Valley _______________ </a:t>
            </a:r>
            <a:r>
              <a:rPr lang="en-US" b="1" dirty="0" smtClean="0"/>
              <a:t>– </a:t>
            </a:r>
            <a:r>
              <a:rPr lang="en-US" dirty="0" smtClean="0"/>
              <a:t>Soldiers have little food or supplies during winter of 1777.  Washington keeps them together and soldiers become more disciplined.</a:t>
            </a:r>
          </a:p>
          <a:p>
            <a:r>
              <a:rPr lang="en-US" dirty="0" smtClean="0"/>
              <a:t>Led by example and inspiration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Battle of ________________ </a:t>
            </a:r>
            <a:r>
              <a:rPr lang="en-US" dirty="0" smtClean="0"/>
              <a:t>– British surrender after being surrounded (U.S. forces by land, French by sea).</a:t>
            </a:r>
          </a:p>
          <a:p>
            <a:r>
              <a:rPr lang="en-US" b="1" dirty="0" smtClean="0"/>
              <a:t>Treaty of _________________ – </a:t>
            </a:r>
            <a:r>
              <a:rPr lang="en-US" sz="2000" i="1" dirty="0" smtClean="0"/>
              <a:t>(Ben Franklin negotiates)</a:t>
            </a:r>
          </a:p>
          <a:p>
            <a:pPr lvl="1"/>
            <a:r>
              <a:rPr lang="en-US" dirty="0" smtClean="0"/>
              <a:t>America recognized as an independent nation.</a:t>
            </a:r>
          </a:p>
          <a:p>
            <a:pPr lvl="1"/>
            <a:r>
              <a:rPr lang="en-US" dirty="0" smtClean="0"/>
              <a:t>Gain more land</a:t>
            </a:r>
          </a:p>
          <a:p>
            <a:pPr lvl="1"/>
            <a:r>
              <a:rPr lang="en-US" dirty="0" smtClean="0"/>
              <a:t>French left out </a:t>
            </a:r>
          </a:p>
          <a:p>
            <a:r>
              <a:rPr lang="en-US" b="1" dirty="0" smtClean="0"/>
              <a:t>Lord ________________________</a:t>
            </a:r>
          </a:p>
          <a:p>
            <a:pPr lvl="1"/>
            <a:r>
              <a:rPr lang="en-US" dirty="0" smtClean="0"/>
              <a:t>General of the British Army – (Red Coats)</a:t>
            </a:r>
          </a:p>
          <a:p>
            <a:pPr lvl="1"/>
            <a:r>
              <a:rPr lang="en-US" dirty="0" smtClean="0"/>
              <a:t>Forced to surrender at Yorktown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Articles of Confederation </a:t>
            </a:r>
            <a:r>
              <a:rPr lang="en-US" sz="3100" dirty="0" smtClean="0"/>
              <a:t>–</a:t>
            </a:r>
            <a:r>
              <a:rPr lang="en-US" sz="2700" dirty="0" smtClean="0"/>
              <a:t> 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constitution of U.S.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b="1" dirty="0" smtClean="0"/>
              <a:t>____________</a:t>
            </a:r>
            <a:r>
              <a:rPr lang="en-US" dirty="0" smtClean="0"/>
              <a:t> because it created a government that had </a:t>
            </a:r>
            <a:r>
              <a:rPr lang="en-US" b="1" dirty="0" smtClean="0"/>
              <a:t>__________</a:t>
            </a:r>
            <a:r>
              <a:rPr lang="en-US" dirty="0" smtClean="0"/>
              <a:t> power to tax, regulate commerce, or establish a national currency.</a:t>
            </a:r>
          </a:p>
          <a:p>
            <a:r>
              <a:rPr lang="en-US" dirty="0" smtClean="0"/>
              <a:t>States had </a:t>
            </a:r>
            <a:r>
              <a:rPr lang="en-US" b="1" dirty="0" smtClean="0"/>
              <a:t>_____________</a:t>
            </a:r>
            <a:r>
              <a:rPr lang="en-US" dirty="0" smtClean="0"/>
              <a:t> power than the federal government.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Shays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Farmers in debt tried to secure weapons from a Federal Armory.</a:t>
            </a:r>
          </a:p>
          <a:p>
            <a:r>
              <a:rPr lang="en-US" dirty="0" smtClean="0"/>
              <a:t>States wanted federal help to put down the rebellion, but government did not have the $$$ to raise an army.</a:t>
            </a:r>
          </a:p>
          <a:p>
            <a:r>
              <a:rPr lang="en-US" dirty="0" smtClean="0"/>
              <a:t>****Rebellion illustrated the </a:t>
            </a:r>
            <a:r>
              <a:rPr lang="en-US" b="1" dirty="0" smtClean="0"/>
              <a:t>________________</a:t>
            </a:r>
            <a:r>
              <a:rPr lang="en-US" dirty="0" smtClean="0"/>
              <a:t> for a </a:t>
            </a:r>
            <a:r>
              <a:rPr lang="en-US" b="1" dirty="0" smtClean="0"/>
              <a:t>_____________________</a:t>
            </a:r>
            <a:r>
              <a:rPr lang="en-US" dirty="0" smtClean="0"/>
              <a:t>federal government.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Colonial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Two major reasons for British settlement of North America.  </a:t>
            </a:r>
          </a:p>
          <a:p>
            <a:pPr lvl="1"/>
            <a:r>
              <a:rPr lang="en-US" sz="4400" dirty="0" smtClean="0"/>
              <a:t>1.  </a:t>
            </a:r>
            <a:r>
              <a:rPr lang="en-US" sz="4400" b="1" dirty="0" smtClean="0"/>
              <a:t>Economic ______________</a:t>
            </a:r>
          </a:p>
          <a:p>
            <a:pPr lvl="1"/>
            <a:r>
              <a:rPr lang="en-US" sz="4400" dirty="0" smtClean="0"/>
              <a:t>2. </a:t>
            </a:r>
            <a:r>
              <a:rPr lang="en-US" sz="4400" b="1" dirty="0" smtClean="0"/>
              <a:t>Religious 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Federalist vs. Anti-Federalist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09600"/>
          </a:xfrm>
        </p:spPr>
        <p:txBody>
          <a:bodyPr/>
          <a:lstStyle/>
          <a:p>
            <a:r>
              <a:rPr lang="en-US" dirty="0" smtClean="0"/>
              <a:t>Federalist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981200"/>
            <a:ext cx="4041775" cy="533400"/>
          </a:xfrm>
        </p:spPr>
        <p:txBody>
          <a:bodyPr/>
          <a:lstStyle/>
          <a:p>
            <a:r>
              <a:rPr lang="en-US" dirty="0" smtClean="0"/>
              <a:t>Anti-Federalist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43200"/>
            <a:ext cx="4040188" cy="3617120"/>
          </a:xfrm>
        </p:spPr>
        <p:txBody>
          <a:bodyPr/>
          <a:lstStyle/>
          <a:p>
            <a:r>
              <a:rPr lang="en-US" dirty="0" smtClean="0"/>
              <a:t>Strong central government</a:t>
            </a:r>
          </a:p>
          <a:p>
            <a:r>
              <a:rPr lang="en-US" dirty="0" smtClean="0"/>
              <a:t>___________ the constitution</a:t>
            </a:r>
          </a:p>
          <a:p>
            <a:r>
              <a:rPr lang="en-US" dirty="0" smtClean="0"/>
              <a:t>Included George Washington, Alexander Hamilton, and James Madison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17120"/>
          </a:xfrm>
        </p:spPr>
        <p:txBody>
          <a:bodyPr/>
          <a:lstStyle/>
          <a:p>
            <a:r>
              <a:rPr lang="en-US" dirty="0" smtClean="0"/>
              <a:t>Wanted a </a:t>
            </a:r>
            <a:r>
              <a:rPr lang="en-US" b="1" dirty="0" smtClean="0"/>
              <a:t>Bill of __________</a:t>
            </a:r>
          </a:p>
          <a:p>
            <a:r>
              <a:rPr lang="en-US" dirty="0" smtClean="0"/>
              <a:t>Constitution would give the government too much _______________.</a:t>
            </a:r>
          </a:p>
          <a:p>
            <a:r>
              <a:rPr lang="en-US" dirty="0" smtClean="0"/>
              <a:t>Included Samuel Adams and John Hancock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by </a:t>
            </a:r>
            <a:r>
              <a:rPr lang="en-US" i="1" dirty="0" smtClean="0"/>
              <a:t>Alexander Hamilton </a:t>
            </a:r>
            <a:r>
              <a:rPr lang="en-US" dirty="0" smtClean="0"/>
              <a:t>and </a:t>
            </a:r>
            <a:r>
              <a:rPr lang="en-US" i="1" dirty="0" smtClean="0"/>
              <a:t>James Madison</a:t>
            </a:r>
          </a:p>
          <a:p>
            <a:r>
              <a:rPr lang="en-US" dirty="0" smtClean="0"/>
              <a:t>Argued </a:t>
            </a:r>
            <a:r>
              <a:rPr lang="en-US" b="1" dirty="0" smtClean="0"/>
              <a:t>__________</a:t>
            </a:r>
            <a:r>
              <a:rPr lang="en-US" dirty="0" smtClean="0"/>
              <a:t> the ratification of the Constitution</a:t>
            </a:r>
          </a:p>
          <a:p>
            <a:pPr lvl="1"/>
            <a:r>
              <a:rPr lang="en-US" dirty="0" smtClean="0"/>
              <a:t>Need for a _______________ central government</a:t>
            </a:r>
          </a:p>
          <a:p>
            <a:pPr lvl="1"/>
            <a:r>
              <a:rPr lang="en-US" dirty="0" smtClean="0"/>
              <a:t>Benefits of a union between the states</a:t>
            </a:r>
          </a:p>
          <a:p>
            <a:pPr lvl="1"/>
            <a:r>
              <a:rPr lang="en-US" dirty="0" smtClean="0"/>
              <a:t>Problems with the Confederation as it stood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Washington –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president of the U.S.</a:t>
            </a:r>
          </a:p>
          <a:p>
            <a:r>
              <a:rPr lang="en-US" dirty="0" smtClean="0"/>
              <a:t>Non-Intervention in Europe </a:t>
            </a:r>
          </a:p>
          <a:p>
            <a:pPr lvl="1"/>
            <a:r>
              <a:rPr lang="en-US" b="1" dirty="0" smtClean="0"/>
              <a:t>DON’T</a:t>
            </a:r>
            <a:r>
              <a:rPr lang="en-US" dirty="0" smtClean="0"/>
              <a:t> make alliances, they lead to war</a:t>
            </a:r>
          </a:p>
          <a:p>
            <a:pPr lvl="1"/>
            <a:r>
              <a:rPr lang="en-US" dirty="0" smtClean="0"/>
              <a:t>Did </a:t>
            </a:r>
            <a:r>
              <a:rPr lang="en-US" b="1" dirty="0" smtClean="0"/>
              <a:t>NOT</a:t>
            </a:r>
            <a:r>
              <a:rPr lang="en-US" dirty="0" smtClean="0"/>
              <a:t> want to side with France against Great Britain</a:t>
            </a:r>
          </a:p>
          <a:p>
            <a:pPr lvl="2"/>
            <a:r>
              <a:rPr lang="en-US" dirty="0" smtClean="0"/>
              <a:t>England forgives pre-revolutionary debts and drops trade restrictions</a:t>
            </a:r>
          </a:p>
          <a:p>
            <a:r>
              <a:rPr lang="en-US" dirty="0" smtClean="0"/>
              <a:t>Imposed the </a:t>
            </a:r>
            <a:r>
              <a:rPr lang="en-US" b="1" dirty="0" smtClean="0"/>
              <a:t>_______________ Tax</a:t>
            </a:r>
            <a:r>
              <a:rPr lang="en-US" dirty="0" smtClean="0"/>
              <a:t> to help pay for the Revolutionary War</a:t>
            </a:r>
          </a:p>
          <a:p>
            <a:r>
              <a:rPr lang="en-US" dirty="0" smtClean="0"/>
              <a:t>Warned of the dangers of __________________ parties</a:t>
            </a:r>
          </a:p>
          <a:p>
            <a:pPr lvl="1"/>
            <a:r>
              <a:rPr lang="en-US" dirty="0" smtClean="0"/>
              <a:t>Would __________________ the 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Whiskey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Opposed Washington’s whiskey tax</a:t>
            </a:r>
          </a:p>
          <a:p>
            <a:r>
              <a:rPr lang="en-US" dirty="0" smtClean="0"/>
              <a:t>Farmers frightened and attacked tax collectors</a:t>
            </a:r>
          </a:p>
          <a:p>
            <a:r>
              <a:rPr lang="en-US" dirty="0" smtClean="0"/>
              <a:t>Washington sends a large ______________ to put down the rebellion</a:t>
            </a:r>
          </a:p>
          <a:p>
            <a:pPr lvl="1"/>
            <a:r>
              <a:rPr lang="en-US" dirty="0" smtClean="0"/>
              <a:t>Important because it illustrates the power of the federal government under the new ________________________.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Political Parties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Federalist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Democratic Republicans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Led by Alexander Hamilton and John Adams</a:t>
            </a:r>
          </a:p>
          <a:p>
            <a:r>
              <a:rPr lang="en-US" dirty="0" smtClean="0"/>
              <a:t>Favored by _______________</a:t>
            </a:r>
          </a:p>
          <a:p>
            <a:r>
              <a:rPr lang="en-US" dirty="0" smtClean="0"/>
              <a:t>Supported use of force to end whisky rebellion</a:t>
            </a:r>
          </a:p>
          <a:p>
            <a:r>
              <a:rPr lang="en-US" dirty="0" smtClean="0"/>
              <a:t>Instrumental in ___________ the constitution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two presidents (Washington and Adams) were federalist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Led by Thomas Jefferson and James Madison</a:t>
            </a:r>
          </a:p>
          <a:p>
            <a:r>
              <a:rPr lang="en-US" dirty="0" smtClean="0"/>
              <a:t>Favored by _______________, especially farmers</a:t>
            </a:r>
          </a:p>
          <a:p>
            <a:r>
              <a:rPr lang="en-US" dirty="0" smtClean="0"/>
              <a:t>Opposed the overuse of force to end whisky rebellion</a:t>
            </a:r>
          </a:p>
          <a:p>
            <a:r>
              <a:rPr lang="en-US" dirty="0" smtClean="0"/>
              <a:t>Opposed the constitution and big __________________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Adam’s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Marked by controversy</a:t>
            </a:r>
          </a:p>
          <a:p>
            <a:r>
              <a:rPr lang="en-US" b="1" dirty="0" smtClean="0"/>
              <a:t>_____________Affair </a:t>
            </a:r>
            <a:r>
              <a:rPr lang="en-US" dirty="0" smtClean="0"/>
              <a:t>– French were seizing American ships.  Sends diplomats to negotiate peace.  Met by three men code named X,Y, and Z who demanded $250,000 in bribes.   Angers Americans </a:t>
            </a:r>
          </a:p>
          <a:p>
            <a:r>
              <a:rPr lang="en-US" dirty="0" smtClean="0"/>
              <a:t>Imposes unpopular taxes to expand the military</a:t>
            </a:r>
          </a:p>
          <a:p>
            <a:r>
              <a:rPr lang="en-US" b="1" dirty="0" smtClean="0"/>
              <a:t>___________ Act </a:t>
            </a:r>
            <a:r>
              <a:rPr lang="en-US" dirty="0" smtClean="0"/>
              <a:t>– could arrest and deport immigrants who criticized the federal government</a:t>
            </a:r>
          </a:p>
          <a:p>
            <a:r>
              <a:rPr lang="en-US" b="1" dirty="0" smtClean="0"/>
              <a:t>________________ Act </a:t>
            </a:r>
            <a:r>
              <a:rPr lang="en-US" dirty="0" smtClean="0"/>
              <a:t>– Made it a crime for citizens to discredit the government</a:t>
            </a:r>
          </a:p>
          <a:p>
            <a:pPr lvl="1"/>
            <a:r>
              <a:rPr lang="en-US" dirty="0" smtClean="0"/>
              <a:t>Both acts violated the constitution (freedom of speech and right to due process).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Thomas ________________ </a:t>
            </a:r>
            <a:r>
              <a:rPr lang="en-US" dirty="0" smtClean="0"/>
              <a:t>buys New Orleans and the Louisiana territory from France for $15 million.</a:t>
            </a:r>
          </a:p>
          <a:p>
            <a:pPr lvl="1"/>
            <a:r>
              <a:rPr lang="en-US" dirty="0" smtClean="0"/>
              <a:t>James Monroe negotiates the purchase</a:t>
            </a:r>
          </a:p>
          <a:p>
            <a:pPr lvl="1"/>
            <a:r>
              <a:rPr lang="en-US" dirty="0" smtClean="0"/>
              <a:t>France needs $$$ for war (Napoleon)</a:t>
            </a:r>
          </a:p>
          <a:p>
            <a:pPr lvl="1"/>
            <a:r>
              <a:rPr lang="en-US" dirty="0" smtClean="0"/>
              <a:t>Doubles the size of the U.S.</a:t>
            </a:r>
          </a:p>
          <a:p>
            <a:r>
              <a:rPr lang="en-US" dirty="0" smtClean="0"/>
              <a:t>Leads to the </a:t>
            </a:r>
            <a:r>
              <a:rPr lang="en-US" b="1" dirty="0" smtClean="0"/>
              <a:t>___________ and ___________</a:t>
            </a:r>
            <a:r>
              <a:rPr lang="en-US" dirty="0" smtClean="0"/>
              <a:t>expedition</a:t>
            </a:r>
          </a:p>
          <a:p>
            <a:pPr lvl="1"/>
            <a:r>
              <a:rPr lang="en-US" dirty="0" smtClean="0"/>
              <a:t>Chart trails, map rivers, document new plants and animals, studied Native Americans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British forces capturing American sailors and forcing them to serve in British navy </a:t>
            </a:r>
            <a:r>
              <a:rPr lang="en-US" b="1" dirty="0" smtClean="0"/>
              <a:t>(________________________)</a:t>
            </a:r>
          </a:p>
          <a:p>
            <a:r>
              <a:rPr lang="en-US" dirty="0" smtClean="0"/>
              <a:t>British trying to prevent U.S. from trading with France</a:t>
            </a:r>
          </a:p>
          <a:p>
            <a:r>
              <a:rPr lang="en-US" dirty="0" smtClean="0"/>
              <a:t>Americans want British out of North America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Americans become more nationalistic </a:t>
            </a:r>
            <a:r>
              <a:rPr lang="en-US" b="1" dirty="0" smtClean="0"/>
              <a:t>(_______________________)</a:t>
            </a:r>
          </a:p>
          <a:p>
            <a:r>
              <a:rPr lang="en-US" dirty="0" smtClean="0"/>
              <a:t>End of American/British hostilities</a:t>
            </a:r>
          </a:p>
          <a:p>
            <a:r>
              <a:rPr lang="en-US" dirty="0" smtClean="0"/>
              <a:t>America viewed as a military force </a:t>
            </a:r>
          </a:p>
          <a:p>
            <a:pPr lvl="1"/>
            <a:r>
              <a:rPr lang="en-US" i="1" dirty="0" smtClean="0"/>
              <a:t>Andrew Jackson </a:t>
            </a:r>
            <a:r>
              <a:rPr lang="en-US" dirty="0" smtClean="0"/>
              <a:t>becomes a war hero </a:t>
            </a:r>
            <a:r>
              <a:rPr lang="en-US" i="1" dirty="0" smtClean="0"/>
              <a:t>a</a:t>
            </a:r>
            <a:r>
              <a:rPr lang="en-US" dirty="0" smtClean="0"/>
              <a:t>fter </a:t>
            </a:r>
            <a:r>
              <a:rPr lang="en-US" b="1" dirty="0" smtClean="0"/>
              <a:t>Battle of ________  ________________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Eli Whitey </a:t>
            </a:r>
            <a:r>
              <a:rPr lang="en-US" dirty="0" smtClean="0"/>
              <a:t>introduces the </a:t>
            </a:r>
            <a:r>
              <a:rPr lang="en-US" b="1" dirty="0" smtClean="0"/>
              <a:t>_____________  __________</a:t>
            </a:r>
          </a:p>
          <a:p>
            <a:pPr lvl="1"/>
            <a:r>
              <a:rPr lang="en-US" dirty="0" smtClean="0"/>
              <a:t>Reduces the cost of processing cotton</a:t>
            </a:r>
          </a:p>
          <a:p>
            <a:pPr lvl="1"/>
            <a:r>
              <a:rPr lang="en-US" dirty="0" smtClean="0"/>
              <a:t>Need for more slaves</a:t>
            </a:r>
          </a:p>
          <a:p>
            <a:r>
              <a:rPr lang="en-US" dirty="0" smtClean="0"/>
              <a:t>New technologies speed up production</a:t>
            </a:r>
          </a:p>
          <a:p>
            <a:pPr lvl="1"/>
            <a:r>
              <a:rPr lang="en-US" dirty="0" smtClean="0"/>
              <a:t>Assembly Line</a:t>
            </a:r>
          </a:p>
          <a:p>
            <a:pPr lvl="1"/>
            <a:r>
              <a:rPr lang="en-US" b="1" dirty="0" smtClean="0"/>
              <a:t>__________________ Parts </a:t>
            </a:r>
            <a:r>
              <a:rPr lang="en-US" dirty="0" smtClean="0"/>
              <a:t>= could be replaced without disposing of the entire machine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Westward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Major Reasons for moving west</a:t>
            </a:r>
          </a:p>
          <a:p>
            <a:pPr lvl="1"/>
            <a:r>
              <a:rPr lang="en-US" dirty="0" smtClean="0"/>
              <a:t>1. The desire to own ______________</a:t>
            </a:r>
          </a:p>
          <a:p>
            <a:pPr lvl="1"/>
            <a:r>
              <a:rPr lang="en-US" dirty="0" smtClean="0"/>
              <a:t>2. Discovery of </a:t>
            </a:r>
            <a:r>
              <a:rPr lang="en-US" b="1" dirty="0" smtClean="0"/>
              <a:t>_________________</a:t>
            </a:r>
            <a:r>
              <a:rPr lang="en-US" dirty="0" smtClean="0"/>
              <a:t> and other resources</a:t>
            </a:r>
          </a:p>
          <a:p>
            <a:pPr lvl="1"/>
            <a:r>
              <a:rPr lang="en-US" dirty="0" smtClean="0"/>
              <a:t>3. </a:t>
            </a:r>
            <a:r>
              <a:rPr lang="en-US" b="1" dirty="0" smtClean="0"/>
              <a:t>Manifest _____________________</a:t>
            </a:r>
            <a:r>
              <a:rPr lang="en-US" dirty="0" smtClean="0"/>
              <a:t>– Belief that it was America’s destiny to occupy the land from the Atlantic to the Pacific (“sea to shining sea”)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______________</a:t>
            </a:r>
            <a:r>
              <a:rPr lang="en-US" dirty="0" smtClean="0"/>
              <a:t> founded by the </a:t>
            </a:r>
            <a:r>
              <a:rPr lang="en-US" b="1" u="sng" dirty="0" smtClean="0"/>
              <a:t>__________ </a:t>
            </a:r>
            <a:r>
              <a:rPr lang="en-US" b="1" dirty="0" smtClean="0"/>
              <a:t>  Company</a:t>
            </a:r>
            <a:endParaRPr lang="en-US" dirty="0" smtClean="0"/>
          </a:p>
          <a:p>
            <a:r>
              <a:rPr lang="en-US" dirty="0" smtClean="0"/>
              <a:t>Wanted to make $$$$</a:t>
            </a:r>
          </a:p>
          <a:p>
            <a:r>
              <a:rPr lang="en-US" dirty="0" smtClean="0"/>
              <a:t>Led by </a:t>
            </a:r>
            <a:r>
              <a:rPr lang="en-US" i="1" dirty="0" smtClean="0"/>
              <a:t>Captain John _______________</a:t>
            </a:r>
          </a:p>
          <a:p>
            <a:r>
              <a:rPr lang="en-US" dirty="0" smtClean="0"/>
              <a:t>Tenuous relationship with </a:t>
            </a:r>
            <a:r>
              <a:rPr lang="en-US" i="1" dirty="0" smtClean="0"/>
              <a:t>Chief _______________ </a:t>
            </a:r>
            <a:r>
              <a:rPr lang="en-US" dirty="0" smtClean="0"/>
              <a:t>of the Algonquian Indians</a:t>
            </a:r>
          </a:p>
          <a:p>
            <a:r>
              <a:rPr lang="en-US" dirty="0" smtClean="0"/>
              <a:t>Created the </a:t>
            </a:r>
            <a:r>
              <a:rPr lang="en-US" b="1" dirty="0" smtClean="0"/>
              <a:t>House of ___________</a:t>
            </a:r>
            <a:r>
              <a:rPr lang="en-US" dirty="0" smtClean="0"/>
              <a:t>– 1</a:t>
            </a:r>
            <a:r>
              <a:rPr lang="en-US" baseline="30000" dirty="0" smtClean="0"/>
              <a:t>st</a:t>
            </a:r>
            <a:r>
              <a:rPr lang="en-US" dirty="0" smtClean="0"/>
              <a:t> representative body</a:t>
            </a:r>
          </a:p>
          <a:p>
            <a:r>
              <a:rPr lang="en-US" dirty="0" smtClean="0"/>
              <a:t>Nathaniel Bacon revolts because of the “Indian Problem” </a:t>
            </a:r>
            <a:r>
              <a:rPr lang="en-US" i="1" dirty="0" smtClean="0"/>
              <a:t>(_______________ Rebellion)</a:t>
            </a:r>
          </a:p>
          <a:p>
            <a:r>
              <a:rPr lang="en-US" dirty="0" smtClean="0"/>
              <a:t>The colony was saved by </a:t>
            </a:r>
            <a:r>
              <a:rPr lang="en-US" b="1" dirty="0" smtClean="0"/>
              <a:t>_______________</a:t>
            </a:r>
            <a:r>
              <a:rPr lang="en-US" dirty="0" smtClean="0"/>
              <a:t>!!!</a:t>
            </a:r>
          </a:p>
          <a:p>
            <a:pPr lvl="1"/>
            <a:r>
              <a:rPr lang="en-US" dirty="0" smtClean="0"/>
              <a:t>This led to the development of slavery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The Abolitionist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William Lloyd Garrison </a:t>
            </a:r>
            <a:r>
              <a:rPr lang="en-US" dirty="0" smtClean="0"/>
              <a:t>– published the “___________” an anti-slavery newspaper</a:t>
            </a:r>
          </a:p>
          <a:p>
            <a:r>
              <a:rPr lang="en-US" i="1" dirty="0" smtClean="0"/>
              <a:t>Frederick ____________ </a:t>
            </a:r>
            <a:r>
              <a:rPr lang="en-US" dirty="0" smtClean="0"/>
              <a:t>– escaped slave who wrote and gave speeches on behalf of equality for African-Americans, women, Native Americans, and immigrants.  </a:t>
            </a:r>
            <a:r>
              <a:rPr lang="en-US" i="1" dirty="0" smtClean="0"/>
              <a:t>(“Narrative of the Life of Frederick Douglass”)</a:t>
            </a:r>
          </a:p>
          <a:p>
            <a:r>
              <a:rPr lang="en-US" i="1" dirty="0" smtClean="0"/>
              <a:t>The ___________ Sisters – </a:t>
            </a:r>
            <a:r>
              <a:rPr lang="en-US" dirty="0" smtClean="0"/>
              <a:t>Sarah and Angelina Grimke worked to arouse moral outrage against slavery</a:t>
            </a:r>
          </a:p>
          <a:p>
            <a:r>
              <a:rPr lang="en-US" b="1" dirty="0" smtClean="0"/>
              <a:t>Nat _______________ Rebellion </a:t>
            </a:r>
            <a:r>
              <a:rPr lang="en-US" dirty="0" smtClean="0"/>
              <a:t>– leads a slave revolt in which nearly 60 people are killed.  South enforces stricter rules on slaves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Mexican-American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decides to annex _______________. </a:t>
            </a:r>
          </a:p>
          <a:p>
            <a:r>
              <a:rPr lang="en-US" dirty="0" smtClean="0"/>
              <a:t>U.S. wins the war and is given Texas, New Mexico, and California in exchange for leaving Mexico </a:t>
            </a:r>
            <a:r>
              <a:rPr lang="en-US" i="1" dirty="0" smtClean="0"/>
              <a:t>(Treaty of Guadalupe _________________)</a:t>
            </a:r>
          </a:p>
          <a:p>
            <a:r>
              <a:rPr lang="en-US" b="1" dirty="0" smtClean="0"/>
              <a:t>The ___________________ Proviso</a:t>
            </a:r>
          </a:p>
          <a:p>
            <a:pPr lvl="1"/>
            <a:r>
              <a:rPr lang="en-US" dirty="0" smtClean="0"/>
              <a:t>Proposed that New Mexico and California would enter as free states</a:t>
            </a:r>
          </a:p>
          <a:p>
            <a:pPr lvl="1"/>
            <a:r>
              <a:rPr lang="en-US" dirty="0" smtClean="0"/>
              <a:t>Never passed in the Senate</a:t>
            </a:r>
          </a:p>
          <a:p>
            <a:pPr lvl="1"/>
            <a:r>
              <a:rPr lang="en-US" dirty="0" smtClean="0"/>
              <a:t>__________________ tensions between North and South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Events leading up to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Kansas-___________________ Act</a:t>
            </a:r>
          </a:p>
          <a:p>
            <a:pPr lvl="1"/>
            <a:r>
              <a:rPr lang="en-US" dirty="0" smtClean="0"/>
              <a:t>Repealed the </a:t>
            </a:r>
            <a:r>
              <a:rPr lang="en-US" b="1" dirty="0" smtClean="0"/>
              <a:t>Missouri ________________________  of 1820</a:t>
            </a:r>
            <a:r>
              <a:rPr lang="en-US" dirty="0" smtClean="0"/>
              <a:t>– states above 36⁰30’ N would be free, below would be slave </a:t>
            </a:r>
          </a:p>
          <a:p>
            <a:pPr lvl="1"/>
            <a:r>
              <a:rPr lang="en-US" dirty="0" smtClean="0"/>
              <a:t>People would decide if they would be a free or slave state </a:t>
            </a:r>
            <a:r>
              <a:rPr lang="en-US" b="1" dirty="0" smtClean="0"/>
              <a:t>(popular sovereignty)</a:t>
            </a:r>
          </a:p>
          <a:p>
            <a:r>
              <a:rPr lang="en-US" b="1" i="1" dirty="0" smtClean="0"/>
              <a:t>_________________ Scott Decision </a:t>
            </a:r>
          </a:p>
          <a:p>
            <a:pPr lvl="1"/>
            <a:r>
              <a:rPr lang="en-US" dirty="0" smtClean="0"/>
              <a:t>Sued for his freedom and lost.  Supreme Court ruled no African-American could ever be a citizen</a:t>
            </a:r>
          </a:p>
          <a:p>
            <a:r>
              <a:rPr lang="en-US" b="1" i="1" dirty="0" smtClean="0"/>
              <a:t>John ____________________</a:t>
            </a:r>
          </a:p>
          <a:p>
            <a:pPr lvl="1"/>
            <a:r>
              <a:rPr lang="en-US" dirty="0" smtClean="0"/>
              <a:t>Fought slavery with violence.  Led a raid on pro-slavery settlers in Kansas, killing five men</a:t>
            </a:r>
          </a:p>
          <a:p>
            <a:pPr lvl="1"/>
            <a:r>
              <a:rPr lang="en-US" dirty="0" smtClean="0"/>
              <a:t>Led the </a:t>
            </a:r>
            <a:r>
              <a:rPr lang="en-US" b="1" dirty="0" smtClean="0"/>
              <a:t>Harpers Ferry Raid </a:t>
            </a:r>
            <a:r>
              <a:rPr lang="en-US" dirty="0" smtClean="0"/>
              <a:t>– seized ammunitions and planned to deliver them to slaves.  Eventually hung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Major Battles of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Antietam</a:t>
            </a:r>
            <a:r>
              <a:rPr lang="en-US" dirty="0" smtClean="0"/>
              <a:t> (Maryland)– </a:t>
            </a:r>
            <a:r>
              <a:rPr lang="en-US" i="1" dirty="0" smtClean="0"/>
              <a:t>Robert E. Lee </a:t>
            </a:r>
            <a:r>
              <a:rPr lang="en-US" dirty="0" smtClean="0"/>
              <a:t>goes on the attack.  Deadliest one-day battle in the war (26,000 casualties). Afterwards, </a:t>
            </a:r>
            <a:r>
              <a:rPr lang="en-US" i="1" dirty="0" smtClean="0"/>
              <a:t>Lincoln</a:t>
            </a:r>
            <a:r>
              <a:rPr lang="en-US" dirty="0" smtClean="0"/>
              <a:t> issues the </a:t>
            </a:r>
            <a:r>
              <a:rPr lang="en-US" b="1" dirty="0" smtClean="0"/>
              <a:t>Emancipation _____________________________ </a:t>
            </a:r>
            <a:r>
              <a:rPr lang="en-US" dirty="0" smtClean="0"/>
              <a:t>freeing the slaves</a:t>
            </a:r>
          </a:p>
          <a:p>
            <a:r>
              <a:rPr lang="en-US" b="1" dirty="0" smtClean="0"/>
              <a:t>______________________ </a:t>
            </a:r>
            <a:r>
              <a:rPr lang="en-US" dirty="0" smtClean="0"/>
              <a:t>(Pennsylvania) – Deadliest battle of the war (51,000 dead).  Union could have ended the war but chose not to pursue.  Four months later Lincoln delivers the </a:t>
            </a:r>
            <a:r>
              <a:rPr lang="en-US" b="1" dirty="0" smtClean="0"/>
              <a:t>Gettysburg Address</a:t>
            </a:r>
          </a:p>
          <a:p>
            <a:r>
              <a:rPr lang="en-US" b="1" dirty="0" smtClean="0"/>
              <a:t>Vicksburg </a:t>
            </a:r>
            <a:r>
              <a:rPr lang="en-US" i="1" dirty="0" smtClean="0"/>
              <a:t>(Mississippi) – </a:t>
            </a:r>
            <a:r>
              <a:rPr lang="en-US" dirty="0" smtClean="0"/>
              <a:t>Ulysses S. Grant gains control of the __________________________River.  It is a 7 week siege that becomes the turning point of the war.</a:t>
            </a:r>
          </a:p>
          <a:p>
            <a:r>
              <a:rPr lang="en-US" b="1" dirty="0" smtClean="0"/>
              <a:t>Atlanta – </a:t>
            </a:r>
            <a:r>
              <a:rPr lang="en-US" dirty="0" smtClean="0"/>
              <a:t>William T _______________ burns Atlanta to the ground then continues to Savannah on his March to the _____________.</a:t>
            </a:r>
          </a:p>
          <a:p>
            <a:r>
              <a:rPr lang="en-US" b="1" dirty="0" smtClean="0"/>
              <a:t>Appomattox</a:t>
            </a:r>
            <a:r>
              <a:rPr lang="en-US" dirty="0" smtClean="0"/>
              <a:t> – Lee surrenders his army to Grant at </a:t>
            </a:r>
            <a:r>
              <a:rPr lang="en-US" i="1" dirty="0" smtClean="0"/>
              <a:t>Appomattox ________________ House </a:t>
            </a:r>
            <a:r>
              <a:rPr lang="en-US" dirty="0" smtClean="0"/>
              <a:t>on April 9, 1865.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– </a:t>
            </a:r>
            <a:r>
              <a:rPr lang="en-US" sz="3100" dirty="0" smtClean="0"/>
              <a:t>the rebuilding of America after the war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b="1" dirty="0" smtClean="0"/>
              <a:t>Black ________________ </a:t>
            </a:r>
            <a:r>
              <a:rPr lang="en-US" dirty="0" smtClean="0"/>
              <a:t>– laws written to control the lives of freed slaves and make them feel inferior to whites</a:t>
            </a:r>
          </a:p>
          <a:p>
            <a:pPr lvl="1"/>
            <a:r>
              <a:rPr lang="en-US" dirty="0" smtClean="0"/>
              <a:t>Deprived voting rights</a:t>
            </a:r>
          </a:p>
          <a:p>
            <a:pPr lvl="1"/>
            <a:r>
              <a:rPr lang="en-US" dirty="0" smtClean="0"/>
              <a:t>Legal discrimination</a:t>
            </a:r>
          </a:p>
          <a:p>
            <a:r>
              <a:rPr lang="en-US" b="1" dirty="0" smtClean="0"/>
              <a:t>KKK</a:t>
            </a:r>
          </a:p>
          <a:p>
            <a:pPr lvl="1"/>
            <a:r>
              <a:rPr lang="en-US" dirty="0" smtClean="0"/>
              <a:t>Fight against reconstruction</a:t>
            </a:r>
          </a:p>
          <a:p>
            <a:pPr lvl="1"/>
            <a:r>
              <a:rPr lang="en-US" dirty="0" smtClean="0"/>
              <a:t>Used violence, __________________, and angry protests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Railroads and Westward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Needed to connect the east and west </a:t>
            </a:r>
            <a:r>
              <a:rPr lang="en-US" b="1" dirty="0" smtClean="0"/>
              <a:t>(__________________________ railroad)</a:t>
            </a:r>
          </a:p>
          <a:p>
            <a:r>
              <a:rPr lang="en-US" dirty="0" smtClean="0"/>
              <a:t>Used Chinese laborers</a:t>
            </a:r>
          </a:p>
          <a:p>
            <a:pPr lvl="1"/>
            <a:r>
              <a:rPr lang="en-US" dirty="0" smtClean="0"/>
              <a:t>Accepted lower pay</a:t>
            </a:r>
          </a:p>
          <a:p>
            <a:pPr lvl="1"/>
            <a:r>
              <a:rPr lang="en-US" dirty="0" smtClean="0"/>
              <a:t>Many died due to explosive blast or rock slides</a:t>
            </a:r>
          </a:p>
          <a:p>
            <a:r>
              <a:rPr lang="en-US" b="1" dirty="0" smtClean="0"/>
              <a:t>________________________ Act </a:t>
            </a:r>
            <a:r>
              <a:rPr lang="en-US" dirty="0" smtClean="0"/>
              <a:t>– gave up to 160 acres of free land to help develop the west</a:t>
            </a:r>
          </a:p>
          <a:p>
            <a:pPr lvl="1"/>
            <a:r>
              <a:rPr lang="en-US" dirty="0" smtClean="0"/>
              <a:t>Moved in ___________trains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Impact on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Often forced from homes</a:t>
            </a:r>
          </a:p>
          <a:p>
            <a:r>
              <a:rPr lang="en-US" b="1" dirty="0" smtClean="0"/>
              <a:t>Trail of ________________ </a:t>
            </a:r>
            <a:r>
              <a:rPr lang="en-US" dirty="0" smtClean="0"/>
              <a:t>– Many died on journey to Oklahoma due to starvation, disease, and exposure</a:t>
            </a:r>
          </a:p>
          <a:p>
            <a:r>
              <a:rPr lang="en-US" b="1" dirty="0" smtClean="0"/>
              <a:t>The Sioux</a:t>
            </a:r>
          </a:p>
          <a:p>
            <a:pPr lvl="1"/>
            <a:r>
              <a:rPr lang="en-US" dirty="0" smtClean="0"/>
              <a:t>Gold discovered in the Dakotas</a:t>
            </a:r>
          </a:p>
          <a:p>
            <a:pPr lvl="1"/>
            <a:r>
              <a:rPr lang="en-US" dirty="0" smtClean="0"/>
              <a:t>Had singed a treaty that no white persons would settle there</a:t>
            </a:r>
          </a:p>
          <a:p>
            <a:pPr lvl="1"/>
            <a:r>
              <a:rPr lang="en-US" b="1" dirty="0" smtClean="0"/>
              <a:t>Sitting ____________ </a:t>
            </a:r>
            <a:r>
              <a:rPr lang="en-US" dirty="0" smtClean="0"/>
              <a:t>takes on the U.S. army, eventually flees to Canada then surrenders</a:t>
            </a:r>
          </a:p>
          <a:p>
            <a:pPr lvl="1"/>
            <a:r>
              <a:rPr lang="en-US" b="1" dirty="0" smtClean="0"/>
              <a:t>____________________ Knee </a:t>
            </a:r>
            <a:r>
              <a:rPr lang="en-US" dirty="0" smtClean="0"/>
              <a:t>– Many Native Americans slaughtered while trying to surrender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in 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Roosevelt ___________________ </a:t>
            </a:r>
            <a:r>
              <a:rPr lang="en-US" dirty="0" smtClean="0"/>
              <a:t>– President “Teddy” Roosevelt announces that only the U.S. has the right to intervene in Latin America (extension of the </a:t>
            </a:r>
            <a:r>
              <a:rPr lang="en-US" b="1" dirty="0" smtClean="0"/>
              <a:t>Monroe ______________________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Panama _____________________ </a:t>
            </a:r>
          </a:p>
          <a:p>
            <a:pPr lvl="1"/>
            <a:r>
              <a:rPr lang="en-US" dirty="0" smtClean="0"/>
              <a:t>Faster sea route from Atlanta to Pacifica</a:t>
            </a:r>
          </a:p>
          <a:p>
            <a:pPr lvl="1"/>
            <a:r>
              <a:rPr lang="en-US" dirty="0" smtClean="0"/>
              <a:t>Biggest engineering project of its time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Supreme Court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b="1" dirty="0" err="1" smtClean="0"/>
              <a:t>Marbury</a:t>
            </a:r>
            <a:r>
              <a:rPr lang="en-US" b="1" dirty="0" smtClean="0"/>
              <a:t> v. ______________ </a:t>
            </a:r>
            <a:r>
              <a:rPr lang="en-US" dirty="0" smtClean="0"/>
              <a:t>– establishment of </a:t>
            </a:r>
            <a:r>
              <a:rPr lang="en-US" dirty="0" err="1" smtClean="0"/>
              <a:t>judical</a:t>
            </a:r>
            <a:r>
              <a:rPr lang="en-US" dirty="0" smtClean="0"/>
              <a:t> review</a:t>
            </a:r>
          </a:p>
          <a:p>
            <a:r>
              <a:rPr lang="en-US" b="1" dirty="0" err="1" smtClean="0"/>
              <a:t>Plessy</a:t>
            </a:r>
            <a:r>
              <a:rPr lang="en-US" b="1" dirty="0" smtClean="0"/>
              <a:t>  v. Ferguson </a:t>
            </a:r>
            <a:r>
              <a:rPr lang="en-US" dirty="0" smtClean="0"/>
              <a:t>– “Separate but __________” legal</a:t>
            </a:r>
          </a:p>
          <a:p>
            <a:r>
              <a:rPr lang="en-US" b="1" dirty="0" smtClean="0"/>
              <a:t>_______________ v. Board of Education </a:t>
            </a:r>
            <a:r>
              <a:rPr lang="en-US" dirty="0" smtClean="0"/>
              <a:t>– Overturns separate but equal</a:t>
            </a:r>
          </a:p>
          <a:p>
            <a:r>
              <a:rPr lang="en-US" b="1" dirty="0" smtClean="0"/>
              <a:t>Roe v. _________________ </a:t>
            </a:r>
            <a:r>
              <a:rPr lang="en-US" dirty="0" smtClean="0"/>
              <a:t>– Makes abortion legal</a:t>
            </a:r>
          </a:p>
          <a:p>
            <a:r>
              <a:rPr lang="en-US" b="1" dirty="0" smtClean="0"/>
              <a:t>Miranda v. Arizona </a:t>
            </a:r>
            <a:r>
              <a:rPr lang="en-US" dirty="0" smtClean="0"/>
              <a:t>– Self-___________________/due process.  </a:t>
            </a:r>
            <a:r>
              <a:rPr lang="en-US" i="1" dirty="0" smtClean="0"/>
              <a:t>(Miranda rights)</a:t>
            </a:r>
          </a:p>
          <a:p>
            <a:r>
              <a:rPr lang="en-US" b="1" dirty="0" smtClean="0"/>
              <a:t>Bush v. ________________ </a:t>
            </a:r>
            <a:r>
              <a:rPr lang="en-US" dirty="0" smtClean="0"/>
              <a:t>– resolves 2000 election, recount stands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Causes</a:t>
            </a:r>
          </a:p>
          <a:p>
            <a:pPr lvl="1"/>
            <a:r>
              <a:rPr lang="en-US" dirty="0" smtClean="0"/>
              <a:t>Reduced regulation of corporations </a:t>
            </a:r>
          </a:p>
          <a:p>
            <a:pPr lvl="1"/>
            <a:r>
              <a:rPr lang="en-US" dirty="0" smtClean="0"/>
              <a:t>Buying on _________________ (credit)</a:t>
            </a:r>
          </a:p>
          <a:p>
            <a:pPr lvl="1"/>
            <a:r>
              <a:rPr lang="en-US" dirty="0" smtClean="0"/>
              <a:t>Stock Market _________________</a:t>
            </a:r>
          </a:p>
          <a:p>
            <a:pPr lvl="1"/>
            <a:r>
              <a:rPr lang="en-US" dirty="0" smtClean="0"/>
              <a:t>Banks go bankrupt</a:t>
            </a:r>
          </a:p>
          <a:p>
            <a:r>
              <a:rPr lang="en-US" b="1" dirty="0" smtClean="0"/>
              <a:t>Results</a:t>
            </a:r>
          </a:p>
          <a:p>
            <a:pPr lvl="1"/>
            <a:r>
              <a:rPr lang="en-US" dirty="0" smtClean="0"/>
              <a:t>25% unemployment rate</a:t>
            </a:r>
          </a:p>
          <a:p>
            <a:pPr lvl="1"/>
            <a:r>
              <a:rPr lang="en-US" dirty="0" smtClean="0"/>
              <a:t>____________________________ - shanty towns built by homeless people during the Great Depression. Named after Herbert Hoover, the President of the United</a:t>
            </a:r>
          </a:p>
          <a:p>
            <a:pPr lvl="1"/>
            <a:r>
              <a:rPr lang="en-US" dirty="0" smtClean="0"/>
              <a:t>FDR and the New Deal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England Colonies</a:t>
            </a:r>
            <a:br>
              <a:rPr lang="en-US" dirty="0" smtClean="0"/>
            </a:br>
            <a:r>
              <a:rPr lang="en-US" sz="2200" dirty="0" smtClean="0"/>
              <a:t>Massachusetts , Connecticut, New Hampshire, Rhode Island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Created for religious _______________. </a:t>
            </a:r>
            <a:r>
              <a:rPr lang="en-US" i="1" dirty="0" smtClean="0"/>
              <a:t>(The Puritans)</a:t>
            </a:r>
          </a:p>
          <a:p>
            <a:r>
              <a:rPr lang="en-US" dirty="0" smtClean="0"/>
              <a:t>Settlements destroyed by Indians </a:t>
            </a:r>
          </a:p>
          <a:p>
            <a:pPr lvl="1"/>
            <a:r>
              <a:rPr lang="en-US" dirty="0" smtClean="0"/>
              <a:t>led to </a:t>
            </a:r>
            <a:r>
              <a:rPr lang="en-US" b="1" dirty="0" smtClean="0"/>
              <a:t>King  ______________ War </a:t>
            </a:r>
            <a:r>
              <a:rPr lang="en-US" i="1" dirty="0" smtClean="0"/>
              <a:t>(Chief </a:t>
            </a:r>
            <a:r>
              <a:rPr lang="en-US" i="1" dirty="0" err="1" smtClean="0"/>
              <a:t>Metacom</a:t>
            </a:r>
            <a:r>
              <a:rPr lang="en-US" i="1" dirty="0" smtClean="0"/>
              <a:t>)</a:t>
            </a:r>
          </a:p>
          <a:p>
            <a:r>
              <a:rPr lang="en-US" b="1" dirty="0" smtClean="0"/>
              <a:t>Mayflower ___________ </a:t>
            </a:r>
            <a:r>
              <a:rPr lang="en-US" dirty="0" smtClean="0"/>
              <a:t>= 1</a:t>
            </a:r>
            <a:r>
              <a:rPr lang="en-US" baseline="30000" dirty="0" smtClean="0"/>
              <a:t>st</a:t>
            </a:r>
            <a:r>
              <a:rPr lang="en-US" dirty="0" smtClean="0"/>
              <a:t> form of self government.</a:t>
            </a:r>
          </a:p>
          <a:p>
            <a:r>
              <a:rPr lang="en-US" i="1" dirty="0" smtClean="0"/>
              <a:t>Roger Williams </a:t>
            </a:r>
            <a:r>
              <a:rPr lang="en-US" dirty="0" smtClean="0"/>
              <a:t>founded Rhode Island on the principle of “separation of church and state”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_________ - ________ Covenant </a:t>
            </a:r>
            <a:r>
              <a:rPr lang="en-US" dirty="0" smtClean="0"/>
              <a:t>provided partial church membership.  </a:t>
            </a:r>
            <a:r>
              <a:rPr lang="en-US" i="1" dirty="0" smtClean="0"/>
              <a:t>(Needed more followers)</a:t>
            </a:r>
          </a:p>
          <a:p>
            <a:r>
              <a:rPr lang="en-US" dirty="0" smtClean="0"/>
              <a:t>Twenty people hung during </a:t>
            </a:r>
            <a:r>
              <a:rPr lang="en-US" b="1" dirty="0" smtClean="0"/>
              <a:t>Salem Witch __________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______________________ Valley Authority (T.V.A.) </a:t>
            </a:r>
            <a:r>
              <a:rPr lang="en-US" dirty="0" smtClean="0"/>
              <a:t>– new deal program intended to create jobs and provide electricity, dams, and flood control to rural southern regions.</a:t>
            </a:r>
          </a:p>
          <a:p>
            <a:r>
              <a:rPr lang="en-US" b="1" dirty="0" smtClean="0"/>
              <a:t>The ______________________ Act </a:t>
            </a:r>
            <a:r>
              <a:rPr lang="en-US" dirty="0" smtClean="0"/>
              <a:t>– protected workers rights such as collective bargaining rights, the right to strike, and the right to join a union.</a:t>
            </a:r>
          </a:p>
          <a:p>
            <a:r>
              <a:rPr lang="en-US" b="1" dirty="0" smtClean="0"/>
              <a:t>Social ____________________ Act- </a:t>
            </a:r>
            <a:r>
              <a:rPr lang="en-US" dirty="0" smtClean="0"/>
              <a:t>purpose to create a retirement program for elderly, offer disability insurance, and health insurance to needy and elderly (Medicare/</a:t>
            </a:r>
            <a:r>
              <a:rPr lang="en-US" dirty="0" err="1" smtClean="0"/>
              <a:t>Medicade</a:t>
            </a:r>
            <a:r>
              <a:rPr lang="en-US" dirty="0" smtClean="0"/>
              <a:t>) </a:t>
            </a:r>
            <a:r>
              <a:rPr lang="en-US" i="1" dirty="0" smtClean="0"/>
              <a:t>(part of 2</a:t>
            </a:r>
            <a:r>
              <a:rPr lang="en-US" i="1" baseline="30000" dirty="0" smtClean="0"/>
              <a:t>nd</a:t>
            </a:r>
            <a:r>
              <a:rPr lang="en-US" i="1" dirty="0" smtClean="0"/>
              <a:t> New Deal)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Opposition to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Court ___________________ Bill</a:t>
            </a:r>
          </a:p>
          <a:p>
            <a:pPr lvl="1"/>
            <a:r>
              <a:rPr lang="en-US" b="1" i="1" dirty="0" smtClean="0"/>
              <a:t>What was it? </a:t>
            </a:r>
            <a:r>
              <a:rPr lang="en-US" dirty="0" smtClean="0"/>
              <a:t>An attempt by FDR to add more justices to the supreme court</a:t>
            </a:r>
          </a:p>
          <a:p>
            <a:pPr lvl="1"/>
            <a:r>
              <a:rPr lang="en-US" b="1" i="1" dirty="0" smtClean="0"/>
              <a:t>Purpose: </a:t>
            </a:r>
            <a:r>
              <a:rPr lang="en-US" dirty="0" smtClean="0"/>
              <a:t>to obtain favorable rulings regarding New Deal legislation that had been previously ruled ____________________________________.</a:t>
            </a:r>
          </a:p>
          <a:p>
            <a:pPr lvl="1"/>
            <a:r>
              <a:rPr lang="en-US" b="1" i="1" dirty="0" smtClean="0"/>
              <a:t>Outcome: </a:t>
            </a:r>
            <a:r>
              <a:rPr lang="en-US" dirty="0" smtClean="0"/>
              <a:t>Failed, people thought it gave the President too much power.</a:t>
            </a:r>
          </a:p>
          <a:p>
            <a:r>
              <a:rPr lang="en-US" b="1" dirty="0" smtClean="0"/>
              <a:t>Huey ____________________ </a:t>
            </a:r>
            <a:r>
              <a:rPr lang="en-US" dirty="0" smtClean="0"/>
              <a:t>– Louisiana senator who strongly opposed many New Deal programs and the court packing bill – Believed they were unconstitutional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Dust Bowl (1930-1936)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dust storms caused by __________________and poor farming practices.</a:t>
            </a:r>
          </a:p>
          <a:p>
            <a:r>
              <a:rPr lang="en-US" dirty="0" smtClean="0"/>
              <a:t>Devastated southern farmers</a:t>
            </a:r>
          </a:p>
          <a:p>
            <a:r>
              <a:rPr lang="en-US" dirty="0" smtClean="0"/>
              <a:t>Many families known as “____________________” were forced to migrate to California and other states.</a:t>
            </a:r>
          </a:p>
          <a:p>
            <a:r>
              <a:rPr lang="en-US" dirty="0" smtClean="0"/>
              <a:t>Added to an already terrible economic climate during the Great Depression.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Eleanor </a:t>
            </a:r>
            <a:r>
              <a:rPr lang="en-US" dirty="0" smtClean="0"/>
              <a:t>Roosevelt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lady to Franklin Roosevelt</a:t>
            </a:r>
          </a:p>
          <a:p>
            <a:r>
              <a:rPr lang="en-US" dirty="0" smtClean="0"/>
              <a:t>Played a critical role in the women’s ________________</a:t>
            </a:r>
          </a:p>
          <a:p>
            <a:r>
              <a:rPr lang="en-US" dirty="0" smtClean="0"/>
              <a:t>Encouraged women to play an active role in politics</a:t>
            </a:r>
          </a:p>
          <a:p>
            <a:r>
              <a:rPr lang="en-US" dirty="0" smtClean="0"/>
              <a:t>Was instrumental in shaping the White House’s ______________________ policy during FDR’s tenure.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/>
          </a:bodyPr>
          <a:lstStyle/>
          <a:p>
            <a:r>
              <a:rPr lang="en-US" dirty="0" smtClean="0"/>
              <a:t>Phillip Randolph's Almost March on Washington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Randolph organizes an African-American march on Washington to protest __________________________ in defense industries.</a:t>
            </a:r>
          </a:p>
          <a:p>
            <a:r>
              <a:rPr lang="en-US" dirty="0" smtClean="0"/>
              <a:t>FDR issues Executive Order _______________, barring discrimination in defense industries.  (March is cancelled)</a:t>
            </a:r>
          </a:p>
          <a:p>
            <a:r>
              <a:rPr lang="en-US" dirty="0" smtClean="0"/>
              <a:t>Later urges Harry Truman to issue Executive Order 9981, ending __________________ in the armed forces.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7, _______________</a:t>
            </a:r>
          </a:p>
          <a:p>
            <a:r>
              <a:rPr lang="en-US" dirty="0" smtClean="0"/>
              <a:t>Japanese surprise attacks U.S. naval base at Pearl Harbor, Hawaii</a:t>
            </a:r>
          </a:p>
          <a:p>
            <a:r>
              <a:rPr lang="en-US" dirty="0" smtClean="0"/>
              <a:t>America is drawn into ___________________</a:t>
            </a:r>
          </a:p>
          <a:p>
            <a:r>
              <a:rPr lang="en-US" dirty="0" smtClean="0"/>
              <a:t>Japanese Americans on the west coast are placed in </a:t>
            </a:r>
            <a:r>
              <a:rPr lang="en-US" b="1" dirty="0" smtClean="0"/>
              <a:t>________________________ camps </a:t>
            </a:r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Major Events of WWII (1939-1945)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Lend-_______________________ Act </a:t>
            </a:r>
            <a:r>
              <a:rPr lang="en-US" dirty="0" smtClean="0"/>
              <a:t>– Supplied allies (British and French) with military supplies and aid.</a:t>
            </a:r>
          </a:p>
          <a:p>
            <a:r>
              <a:rPr lang="en-US" b="1" dirty="0" smtClean="0"/>
              <a:t>Battle of __________________ </a:t>
            </a:r>
            <a:r>
              <a:rPr lang="en-US" dirty="0" smtClean="0"/>
              <a:t>– Turning point of war in the Pacific.  Stop Japanese advance.</a:t>
            </a:r>
          </a:p>
          <a:p>
            <a:r>
              <a:rPr lang="en-US" b="1" dirty="0" smtClean="0"/>
              <a:t>D-Day-</a:t>
            </a:r>
            <a:r>
              <a:rPr lang="en-US" dirty="0" smtClean="0"/>
              <a:t> Massive allied invasion headed by Dwight Eisenhower.  Storm the beaches of ________________.</a:t>
            </a:r>
          </a:p>
          <a:p>
            <a:r>
              <a:rPr lang="en-US" b="1" dirty="0" smtClean="0"/>
              <a:t>Battle of the Bulge </a:t>
            </a:r>
            <a:r>
              <a:rPr lang="en-US" dirty="0" smtClean="0"/>
              <a:t>– Last gasp by Hitler, _____________________ German army.</a:t>
            </a:r>
          </a:p>
          <a:p>
            <a:r>
              <a:rPr lang="en-US" b="1" dirty="0" smtClean="0"/>
              <a:t>Battle of ___________________ </a:t>
            </a:r>
            <a:r>
              <a:rPr lang="en-US" dirty="0" smtClean="0"/>
              <a:t>– Last major battle in Europe, leads to V.E. Day (Victory in Europe)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The War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War </a:t>
            </a:r>
            <a:r>
              <a:rPr lang="en-US" b="1" dirty="0" smtClean="0"/>
              <a:t>_____________________</a:t>
            </a:r>
            <a:r>
              <a:rPr lang="en-US" dirty="0" smtClean="0"/>
              <a:t> were sold to raise $$$ for the war</a:t>
            </a:r>
          </a:p>
          <a:p>
            <a:r>
              <a:rPr lang="en-US" dirty="0" smtClean="0"/>
              <a:t>Women and minorities worked in the factories to produce war goods.</a:t>
            </a:r>
          </a:p>
          <a:p>
            <a:r>
              <a:rPr lang="en-US" dirty="0" smtClean="0"/>
              <a:t>The public was asked to conserve or </a:t>
            </a:r>
            <a:r>
              <a:rPr lang="en-US" b="1" dirty="0" smtClean="0"/>
              <a:t>___________________</a:t>
            </a:r>
            <a:r>
              <a:rPr lang="en-US" dirty="0" smtClean="0"/>
              <a:t> food and resources.</a:t>
            </a:r>
          </a:p>
          <a:p>
            <a:r>
              <a:rPr lang="en-US" dirty="0" smtClean="0"/>
              <a:t>The war effort _________________every aspect of American society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Conversations</a:t>
            </a:r>
          </a:p>
          <a:p>
            <a:pPr lvl="1"/>
            <a:r>
              <a:rPr lang="en-US" dirty="0" smtClean="0"/>
              <a:t>Sports – (many players were drafted or volunteered for the war).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Manhattan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b="1" dirty="0" smtClean="0"/>
              <a:t>Purpose: </a:t>
            </a:r>
            <a:r>
              <a:rPr lang="en-US" dirty="0" smtClean="0"/>
              <a:t>to develop the Atomic ____________</a:t>
            </a:r>
          </a:p>
          <a:p>
            <a:pPr lvl="1"/>
            <a:r>
              <a:rPr lang="en-US" dirty="0" smtClean="0"/>
              <a:t>Overseen by Robert ____________________________</a:t>
            </a:r>
          </a:p>
          <a:p>
            <a:r>
              <a:rPr lang="en-US" b="1" dirty="0" smtClean="0"/>
              <a:t>Los ________________:</a:t>
            </a:r>
            <a:r>
              <a:rPr lang="en-US" dirty="0" smtClean="0"/>
              <a:t> site where the bomb was built (New Mexico)</a:t>
            </a:r>
          </a:p>
          <a:p>
            <a:r>
              <a:rPr lang="en-US" b="1" dirty="0" smtClean="0"/>
              <a:t>Dropping the bomb</a:t>
            </a:r>
            <a:r>
              <a:rPr lang="en-US" dirty="0" smtClean="0"/>
              <a:t>: Harry Truman gives the order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bomb dropped on ____________________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bomb on Nagasaki</a:t>
            </a:r>
          </a:p>
          <a:p>
            <a:pPr lvl="1"/>
            <a:r>
              <a:rPr lang="en-US" dirty="0" smtClean="0"/>
              <a:t>Brings an end to _______________________________ (V.J. Day – Victory in Japan)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_________________ Plan </a:t>
            </a:r>
            <a:r>
              <a:rPr lang="en-US" dirty="0" smtClean="0"/>
              <a:t>– provided economic aid and supplies to worn-torn Europe </a:t>
            </a:r>
            <a:r>
              <a:rPr lang="en-US" i="1" dirty="0" smtClean="0"/>
              <a:t>(helped rebuild Europe)</a:t>
            </a:r>
          </a:p>
          <a:p>
            <a:r>
              <a:rPr lang="en-US" b="1" dirty="0" smtClean="0"/>
              <a:t>Truman __________________ </a:t>
            </a:r>
            <a:r>
              <a:rPr lang="en-US" dirty="0" smtClean="0"/>
              <a:t>– established the policy of containment </a:t>
            </a:r>
            <a:r>
              <a:rPr lang="en-US" i="1" dirty="0" smtClean="0"/>
              <a:t>(to keep communism from spreading)</a:t>
            </a:r>
          </a:p>
          <a:p>
            <a:r>
              <a:rPr lang="en-US" b="1" dirty="0" smtClean="0"/>
              <a:t>The Red ____________ </a:t>
            </a:r>
            <a:r>
              <a:rPr lang="en-US" dirty="0" smtClean="0"/>
              <a:t>– Aimed at finding communist trying to infiltrate America – </a:t>
            </a:r>
            <a:r>
              <a:rPr lang="en-US" i="1" dirty="0" smtClean="0"/>
              <a:t>(namely in the government)</a:t>
            </a:r>
          </a:p>
          <a:p>
            <a:pPr lvl="1"/>
            <a:r>
              <a:rPr lang="en-US" dirty="0" smtClean="0"/>
              <a:t>Led by Senator Joseph _______________ </a:t>
            </a:r>
            <a:r>
              <a:rPr lang="en-US" i="1" dirty="0" smtClean="0"/>
              <a:t>(McCarthyism) 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Middle Colonies – </a:t>
            </a:r>
            <a:r>
              <a:rPr lang="en-US" sz="1800" dirty="0" smtClean="0"/>
              <a:t>New York, Delaware, Pennsylvania, New Jersey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Centered around ____________________</a:t>
            </a:r>
          </a:p>
          <a:p>
            <a:r>
              <a:rPr lang="en-US" dirty="0" smtClean="0"/>
              <a:t>Dutch named New _________________________</a:t>
            </a:r>
          </a:p>
          <a:p>
            <a:r>
              <a:rPr lang="en-US" dirty="0" smtClean="0"/>
              <a:t>Renamed New York after English takeover</a:t>
            </a:r>
          </a:p>
          <a:p>
            <a:r>
              <a:rPr lang="en-US" i="1" dirty="0" smtClean="0"/>
              <a:t>William Penn </a:t>
            </a:r>
            <a:r>
              <a:rPr lang="en-US" dirty="0" smtClean="0"/>
              <a:t>founded Pennsylvania as home for the </a:t>
            </a:r>
            <a:r>
              <a:rPr lang="en-US" b="1" u="sng" dirty="0" smtClean="0"/>
              <a:t>____________________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has a revolution led by Mao _______________</a:t>
            </a:r>
          </a:p>
          <a:p>
            <a:r>
              <a:rPr lang="en-US" dirty="0" smtClean="0"/>
              <a:t>China becomes a communist country</a:t>
            </a:r>
          </a:p>
          <a:p>
            <a:r>
              <a:rPr lang="en-US" dirty="0" smtClean="0"/>
              <a:t>This intensifies Americans fear of _________________</a:t>
            </a:r>
          </a:p>
          <a:p>
            <a:r>
              <a:rPr lang="en-US" dirty="0" smtClean="0"/>
              <a:t>Government willing to engage in war to stop communism from spreading further</a:t>
            </a:r>
          </a:p>
          <a:p>
            <a:pPr lvl="1"/>
            <a:r>
              <a:rPr lang="en-US" dirty="0" smtClean="0"/>
              <a:t>Example – </a:t>
            </a:r>
            <a:r>
              <a:rPr lang="en-US" b="1" dirty="0" smtClean="0"/>
              <a:t>_______________ War </a:t>
            </a:r>
            <a:r>
              <a:rPr lang="en-US" dirty="0" smtClean="0"/>
              <a:t>(1950-1953) – Side with South Korea to keep it from falling to communist North Korea.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Cuban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Fidel _________________ </a:t>
            </a:r>
            <a:r>
              <a:rPr lang="en-US" dirty="0" smtClean="0"/>
              <a:t>leads an uprising and Cuba becomes communist</a:t>
            </a:r>
          </a:p>
          <a:p>
            <a:r>
              <a:rPr lang="en-US" dirty="0" smtClean="0"/>
              <a:t>Cuba is supported by the </a:t>
            </a:r>
            <a:r>
              <a:rPr lang="en-US" b="1" dirty="0" smtClean="0"/>
              <a:t>_________________ Union</a:t>
            </a:r>
          </a:p>
          <a:p>
            <a:r>
              <a:rPr lang="en-US" b="1" dirty="0" smtClean="0"/>
              <a:t>Bay of ____________ – </a:t>
            </a:r>
            <a:r>
              <a:rPr lang="en-US" dirty="0" smtClean="0"/>
              <a:t>CIA led mission to help Cuban revolutionaries overthrow Castro</a:t>
            </a:r>
          </a:p>
          <a:p>
            <a:pPr lvl="1"/>
            <a:r>
              <a:rPr lang="en-US" dirty="0" smtClean="0"/>
              <a:t>JFK backs out and revolutionaries are crushed</a:t>
            </a:r>
          </a:p>
          <a:p>
            <a:r>
              <a:rPr lang="en-US" b="1" dirty="0" smtClean="0"/>
              <a:t>Cuban ________________ Crisis – </a:t>
            </a:r>
            <a:r>
              <a:rPr lang="en-US" dirty="0" smtClean="0"/>
              <a:t>occurs when Soviet Union begins placing nuclear missile sites in Cuba</a:t>
            </a:r>
          </a:p>
          <a:p>
            <a:pPr lvl="1"/>
            <a:r>
              <a:rPr lang="en-US" dirty="0" smtClean="0"/>
              <a:t>Ends after a 13 day standoff between the U.S. and Russia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U.S. first becomes involved during Eisenhower’s administration (1950’s)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to keep South ____________________ from falling to communist North Vietnam</a:t>
            </a:r>
          </a:p>
          <a:p>
            <a:r>
              <a:rPr lang="en-US" dirty="0" smtClean="0"/>
              <a:t>Escalates to an all-out war during Lyndon Johnson’s (LBJ) presidency</a:t>
            </a:r>
          </a:p>
          <a:p>
            <a:r>
              <a:rPr lang="en-US" b="1" dirty="0" err="1" smtClean="0"/>
              <a:t>Tet</a:t>
            </a:r>
            <a:r>
              <a:rPr lang="en-US" b="1" dirty="0" smtClean="0"/>
              <a:t> ____________________:</a:t>
            </a:r>
            <a:r>
              <a:rPr lang="en-US" dirty="0" smtClean="0"/>
              <a:t> North Vietnam ignores a cease fire and goes on the attack in South Vietnam</a:t>
            </a:r>
          </a:p>
          <a:p>
            <a:r>
              <a:rPr lang="en-US" b="1" dirty="0" smtClean="0"/>
              <a:t>Anti-War ___________________________</a:t>
            </a:r>
            <a:r>
              <a:rPr lang="en-US" dirty="0" smtClean="0"/>
              <a:t>: protests, songs, marches (more and more people turn against the war as it drags on)</a:t>
            </a:r>
          </a:p>
          <a:p>
            <a:r>
              <a:rPr lang="en-US" dirty="0" smtClean="0"/>
              <a:t>Last U.S. troops pull out in 1973 during Richard Nixon’s presidency.</a:t>
            </a:r>
          </a:p>
          <a:p>
            <a:r>
              <a:rPr lang="en-US" dirty="0" smtClean="0"/>
              <a:t>1975 – North Vietnam _________________ South Vietnam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66088"/>
          </a:xfrm>
        </p:spPr>
        <p:txBody>
          <a:bodyPr/>
          <a:lstStyle/>
          <a:p>
            <a:r>
              <a:rPr lang="en-US" dirty="0" smtClean="0"/>
              <a:t>The 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1957- Soviet Union launches </a:t>
            </a:r>
            <a:r>
              <a:rPr lang="en-US" b="1" dirty="0" smtClean="0"/>
              <a:t>__________________ </a:t>
            </a:r>
            <a:r>
              <a:rPr lang="en-US" dirty="0" smtClean="0"/>
              <a:t>into space.</a:t>
            </a:r>
          </a:p>
          <a:p>
            <a:pPr lvl="1"/>
            <a:r>
              <a:rPr lang="en-US" dirty="0" smtClean="0"/>
              <a:t>Satellites could be used to spy on other countries</a:t>
            </a:r>
          </a:p>
          <a:p>
            <a:r>
              <a:rPr lang="en-US" dirty="0" smtClean="0"/>
              <a:t>Eisenhower and the rest of America realize they are behind technologically to Soviet Union.</a:t>
            </a:r>
          </a:p>
          <a:p>
            <a:pPr lvl="1"/>
            <a:r>
              <a:rPr lang="en-US" dirty="0" smtClean="0"/>
              <a:t>Schools quickly adapt instruction to meet demands in science and math</a:t>
            </a:r>
          </a:p>
          <a:p>
            <a:pPr lvl="1"/>
            <a:r>
              <a:rPr lang="en-US" b="1" dirty="0" smtClean="0"/>
              <a:t>National Defense __________________ Act </a:t>
            </a:r>
            <a:r>
              <a:rPr lang="en-US" dirty="0" smtClean="0"/>
              <a:t>created to provide $$$ for scholarships and scientific equipment in schools</a:t>
            </a:r>
          </a:p>
          <a:p>
            <a:r>
              <a:rPr lang="en-US" dirty="0" smtClean="0"/>
              <a:t>1969- Neil Armstrong becomes the 1</a:t>
            </a:r>
            <a:r>
              <a:rPr lang="en-US" baseline="30000" dirty="0" smtClean="0"/>
              <a:t>st</a:t>
            </a:r>
            <a:r>
              <a:rPr lang="en-US" dirty="0" smtClean="0"/>
              <a:t> man to walk on the moon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The Baby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/>
              <a:t>After WWII, the U.S. saw a spike in the # of babies being born. </a:t>
            </a:r>
          </a:p>
          <a:p>
            <a:pPr lvl="1"/>
            <a:r>
              <a:rPr lang="en-US" dirty="0" smtClean="0"/>
              <a:t>Became known as </a:t>
            </a:r>
            <a:r>
              <a:rPr lang="en-US" b="1" dirty="0" smtClean="0"/>
              <a:t>baby ___________________</a:t>
            </a:r>
          </a:p>
          <a:p>
            <a:r>
              <a:rPr lang="en-US" b="1" dirty="0" smtClean="0"/>
              <a:t>____________________</a:t>
            </a:r>
            <a:r>
              <a:rPr lang="en-US" dirty="0" smtClean="0"/>
              <a:t>- the 1</a:t>
            </a:r>
            <a:r>
              <a:rPr lang="en-US" baseline="30000" dirty="0" smtClean="0"/>
              <a:t>st</a:t>
            </a:r>
            <a:r>
              <a:rPr lang="en-US" dirty="0" smtClean="0"/>
              <a:t> mass-produced suburb</a:t>
            </a:r>
          </a:p>
          <a:p>
            <a:pPr lvl="1"/>
            <a:r>
              <a:rPr lang="en-US" dirty="0" smtClean="0"/>
              <a:t>Founded by William Levitt</a:t>
            </a:r>
          </a:p>
          <a:p>
            <a:pPr lvl="1"/>
            <a:r>
              <a:rPr lang="en-US" dirty="0" smtClean="0"/>
              <a:t>Set the standard for post war suburbs (Quick and cheap)</a:t>
            </a:r>
          </a:p>
          <a:p>
            <a:r>
              <a:rPr lang="en-US" b="1" dirty="0" smtClean="0"/>
              <a:t>Interstate _______________________ Act – </a:t>
            </a:r>
            <a:r>
              <a:rPr lang="en-US" dirty="0" smtClean="0"/>
              <a:t>intended to connect urban areas with suburban areas</a:t>
            </a:r>
          </a:p>
          <a:p>
            <a:pPr lvl="1"/>
            <a:r>
              <a:rPr lang="en-US" dirty="0" smtClean="0"/>
              <a:t>Largest pubic works program of its time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Played a critical role in the election of</a:t>
            </a:r>
            <a:r>
              <a:rPr lang="en-US" b="1" dirty="0" smtClean="0"/>
              <a:t> ______________</a:t>
            </a:r>
          </a:p>
          <a:p>
            <a:pPr lvl="1"/>
            <a:r>
              <a:rPr lang="en-US" b="1" dirty="0" smtClean="0"/>
              <a:t>Kennedy</a:t>
            </a:r>
            <a:r>
              <a:rPr lang="en-US" dirty="0" smtClean="0"/>
              <a:t> came off much better than Nixon on television</a:t>
            </a:r>
          </a:p>
          <a:p>
            <a:r>
              <a:rPr lang="en-US" dirty="0" smtClean="0"/>
              <a:t>Played a critical role in the </a:t>
            </a:r>
            <a:r>
              <a:rPr lang="en-US" b="1" dirty="0" smtClean="0"/>
              <a:t>Civil Rights ____________</a:t>
            </a:r>
          </a:p>
          <a:p>
            <a:pPr lvl="1"/>
            <a:r>
              <a:rPr lang="en-US" dirty="0" smtClean="0"/>
              <a:t>People saw first hand how African Americans were beating treated</a:t>
            </a:r>
          </a:p>
          <a:p>
            <a:pPr lvl="1"/>
            <a:r>
              <a:rPr lang="en-US" dirty="0" smtClean="0"/>
              <a:t>Became </a:t>
            </a:r>
            <a:r>
              <a:rPr lang="en-US" b="1" dirty="0" smtClean="0"/>
              <a:t>_____________________________</a:t>
            </a:r>
            <a:r>
              <a:rPr lang="en-US" dirty="0" smtClean="0"/>
              <a:t> to the cause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New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 such as </a:t>
            </a:r>
            <a:r>
              <a:rPr lang="en-US" b="1" dirty="0" smtClean="0"/>
              <a:t>______________________</a:t>
            </a:r>
            <a:r>
              <a:rPr lang="en-US" dirty="0" smtClean="0"/>
              <a:t> and </a:t>
            </a:r>
            <a:r>
              <a:rPr lang="en-US" b="1" dirty="0" smtClean="0"/>
              <a:t>______________  _______________ </a:t>
            </a:r>
            <a:r>
              <a:rPr lang="en-US" dirty="0" smtClean="0"/>
              <a:t>made it easier to stay connected to the world</a:t>
            </a:r>
          </a:p>
          <a:p>
            <a:r>
              <a:rPr lang="en-US" dirty="0" smtClean="0"/>
              <a:t>Internet – Instant _________________ to information</a:t>
            </a:r>
          </a:p>
          <a:p>
            <a:r>
              <a:rPr lang="en-US" dirty="0" smtClean="0"/>
              <a:t>Cell phones – get in touch of anyone, anytime</a:t>
            </a:r>
          </a:p>
          <a:p>
            <a:pPr lvl="1"/>
            <a:r>
              <a:rPr lang="en-US" dirty="0" smtClean="0"/>
              <a:t>Record, take pictures, text, music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 King Jr.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Letter from ___________________________ Jail </a:t>
            </a:r>
            <a:endParaRPr lang="en-US" dirty="0" smtClean="0"/>
          </a:p>
          <a:p>
            <a:pPr lvl="1"/>
            <a:r>
              <a:rPr lang="en-US" dirty="0" smtClean="0"/>
              <a:t> written to convince 8 Alabama clergymen of the need to use non-violent protest as a means to achieve civil rights - </a:t>
            </a:r>
            <a:r>
              <a:rPr lang="en-US" i="1" dirty="0" smtClean="0"/>
              <a:t>"Injustice anywhere is a threat to justice _________________________”</a:t>
            </a:r>
          </a:p>
          <a:p>
            <a:r>
              <a:rPr lang="en-US" b="1" dirty="0" smtClean="0"/>
              <a:t>I have a Dream Speech</a:t>
            </a:r>
          </a:p>
          <a:p>
            <a:pPr lvl="1"/>
            <a:r>
              <a:rPr lang="en-US" dirty="0" smtClean="0"/>
              <a:t>Given in 1963 during the March on __________________ (Lincoln Memorial)</a:t>
            </a:r>
          </a:p>
          <a:p>
            <a:pPr lvl="1"/>
            <a:r>
              <a:rPr lang="en-US" dirty="0" smtClean="0"/>
              <a:t>Defining moment in the Civil Rights Movement – (widely considered the ____________ speech of all time)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The Civil 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1948 - Harry Truman issues </a:t>
            </a:r>
            <a:r>
              <a:rPr lang="en-US" b="1" dirty="0" smtClean="0"/>
              <a:t>_________________ Order 9981</a:t>
            </a:r>
          </a:p>
          <a:p>
            <a:pPr lvl="1"/>
            <a:r>
              <a:rPr lang="en-US" dirty="0" smtClean="0"/>
              <a:t>Ends segregation in the armed forces</a:t>
            </a:r>
          </a:p>
          <a:p>
            <a:r>
              <a:rPr lang="en-US" dirty="0" smtClean="0"/>
              <a:t>1954 – </a:t>
            </a:r>
            <a:r>
              <a:rPr lang="en-US" b="1" dirty="0" smtClean="0"/>
              <a:t>Brown v. Board of Education</a:t>
            </a:r>
          </a:p>
          <a:p>
            <a:pPr lvl="1"/>
            <a:r>
              <a:rPr lang="en-US" dirty="0" smtClean="0"/>
              <a:t>ends segregation in schools</a:t>
            </a:r>
          </a:p>
          <a:p>
            <a:r>
              <a:rPr lang="en-US" dirty="0" smtClean="0"/>
              <a:t>Opposition to the ruling</a:t>
            </a:r>
          </a:p>
          <a:p>
            <a:pPr lvl="1"/>
            <a:r>
              <a:rPr lang="en-US" dirty="0" smtClean="0"/>
              <a:t>Governor </a:t>
            </a:r>
            <a:r>
              <a:rPr lang="en-US" b="1" dirty="0" err="1" smtClean="0"/>
              <a:t>Orval</a:t>
            </a:r>
            <a:r>
              <a:rPr lang="en-US" b="1" dirty="0" smtClean="0"/>
              <a:t> __________________ </a:t>
            </a:r>
            <a:r>
              <a:rPr lang="en-US" dirty="0" smtClean="0"/>
              <a:t>of Arkansas - </a:t>
            </a:r>
            <a:r>
              <a:rPr lang="en-US" i="1" dirty="0" smtClean="0"/>
              <a:t>Little Rock Nine </a:t>
            </a:r>
            <a:r>
              <a:rPr lang="en-US" dirty="0" smtClean="0"/>
              <a:t>– National guard called in by Eisenhower</a:t>
            </a:r>
          </a:p>
          <a:p>
            <a:pPr lvl="1"/>
            <a:r>
              <a:rPr lang="en-US" dirty="0" smtClean="0"/>
              <a:t>Governor </a:t>
            </a:r>
            <a:r>
              <a:rPr lang="en-US" b="1" dirty="0" smtClean="0"/>
              <a:t>George Wallace </a:t>
            </a:r>
            <a:r>
              <a:rPr lang="en-US" dirty="0" smtClean="0"/>
              <a:t>of Alabama – “</a:t>
            </a:r>
            <a:r>
              <a:rPr lang="en-US" i="1" dirty="0" smtClean="0"/>
              <a:t>Stand in the _______________________Door”</a:t>
            </a:r>
          </a:p>
          <a:p>
            <a:pPr lvl="1"/>
            <a:r>
              <a:rPr lang="en-US" dirty="0" smtClean="0"/>
              <a:t>Riots, protests, unwillingness to comply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Civil Rights 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Civil _____________________ Act of 1964</a:t>
            </a:r>
          </a:p>
          <a:p>
            <a:pPr lvl="1"/>
            <a:r>
              <a:rPr lang="en-US" dirty="0" smtClean="0"/>
              <a:t>Initiated by JFK, passed by LBJ</a:t>
            </a:r>
          </a:p>
          <a:p>
            <a:pPr lvl="1"/>
            <a:r>
              <a:rPr lang="en-US" dirty="0" smtClean="0"/>
              <a:t>outlawed major forms of discrimination against blacks and women, including racial _______________________. </a:t>
            </a:r>
          </a:p>
          <a:p>
            <a:pPr lvl="1"/>
            <a:r>
              <a:rPr lang="en-US" dirty="0" smtClean="0"/>
              <a:t>ended unequal application of voter __________________ requirements and racial segregation in schools, at the workplace and by facilities that served the general public</a:t>
            </a:r>
          </a:p>
          <a:p>
            <a:r>
              <a:rPr lang="en-US" b="1" dirty="0" smtClean="0"/>
              <a:t>_________________________ Rights Act of 1965</a:t>
            </a:r>
          </a:p>
          <a:p>
            <a:pPr lvl="1"/>
            <a:r>
              <a:rPr lang="en-US" dirty="0" smtClean="0"/>
              <a:t>outlawed discriminatory voting practices against African-Americans</a:t>
            </a:r>
          </a:p>
          <a:p>
            <a:pPr lvl="1"/>
            <a:r>
              <a:rPr lang="en-US" dirty="0" smtClean="0"/>
              <a:t>Provided federal guidelines for setting up voting 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French Settlement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find a __________  __________= water route to Asia.</a:t>
            </a:r>
          </a:p>
          <a:p>
            <a:r>
              <a:rPr lang="en-US" dirty="0" smtClean="0"/>
              <a:t>Settled mostly in Canada</a:t>
            </a:r>
          </a:p>
          <a:p>
            <a:r>
              <a:rPr lang="en-US" dirty="0" smtClean="0"/>
              <a:t>Based on </a:t>
            </a:r>
            <a:r>
              <a:rPr lang="en-US" b="1" dirty="0" smtClean="0"/>
              <a:t>______________</a:t>
            </a:r>
            <a:r>
              <a:rPr lang="en-US" dirty="0" smtClean="0"/>
              <a:t> trade</a:t>
            </a:r>
          </a:p>
          <a:p>
            <a:r>
              <a:rPr lang="en-US" dirty="0" smtClean="0"/>
              <a:t>Quebec founded by </a:t>
            </a:r>
            <a:r>
              <a:rPr lang="en-US" i="1" dirty="0" smtClean="0"/>
              <a:t>Samuel de _________________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The Warren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led by justice </a:t>
            </a:r>
            <a:r>
              <a:rPr lang="en-US" b="1" dirty="0" smtClean="0"/>
              <a:t>Earl _________________ </a:t>
            </a:r>
            <a:r>
              <a:rPr lang="en-US" dirty="0" smtClean="0"/>
              <a:t>(1953-1969)</a:t>
            </a:r>
          </a:p>
          <a:p>
            <a:r>
              <a:rPr lang="en-US" dirty="0" smtClean="0"/>
              <a:t>Expanded civil right and civil _____________________</a:t>
            </a:r>
          </a:p>
          <a:p>
            <a:r>
              <a:rPr lang="en-US" dirty="0" smtClean="0"/>
              <a:t>Helped bring an end to racial discrimination</a:t>
            </a:r>
          </a:p>
          <a:p>
            <a:r>
              <a:rPr lang="en-US" dirty="0" smtClean="0"/>
              <a:t>Expansion of individual rights</a:t>
            </a:r>
          </a:p>
          <a:p>
            <a:pPr lvl="1"/>
            <a:r>
              <a:rPr lang="en-US" dirty="0" smtClean="0"/>
              <a:t>Example – </a:t>
            </a:r>
            <a:r>
              <a:rPr lang="en-US" b="1" dirty="0" smtClean="0"/>
              <a:t>Miranda v Arizona </a:t>
            </a:r>
            <a:r>
              <a:rPr lang="en-US" dirty="0" smtClean="0"/>
              <a:t>- 1966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Lyndon Johnson’s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</a:t>
            </a:r>
            <a:r>
              <a:rPr lang="en-US" dirty="0" smtClean="0"/>
              <a:t> main goals = elimination of </a:t>
            </a:r>
            <a:r>
              <a:rPr lang="en-US" b="1" dirty="0" smtClean="0"/>
              <a:t>_________________</a:t>
            </a:r>
            <a:r>
              <a:rPr lang="en-US" dirty="0" smtClean="0"/>
              <a:t> and </a:t>
            </a:r>
            <a:r>
              <a:rPr lang="en-US" b="1" dirty="0" smtClean="0"/>
              <a:t>racial __________________________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 new major spending programs that addressed education, medical care, urban problems, and transportation</a:t>
            </a:r>
          </a:p>
          <a:p>
            <a:pPr lvl="1"/>
            <a:r>
              <a:rPr lang="en-US" b="1" dirty="0" smtClean="0"/>
              <a:t>Medicare/_________________________</a:t>
            </a:r>
            <a:endParaRPr lang="en-US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Turmoil in 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MLK is assassinated by James Earl Ray</a:t>
            </a:r>
          </a:p>
          <a:p>
            <a:r>
              <a:rPr lang="en-US" dirty="0" smtClean="0"/>
              <a:t>Robert Kennedy is assassinated by </a:t>
            </a:r>
            <a:r>
              <a:rPr lang="en-US" dirty="0" err="1" smtClean="0"/>
              <a:t>Sirhan</a:t>
            </a:r>
            <a:r>
              <a:rPr lang="en-US" dirty="0" smtClean="0"/>
              <a:t> ___________</a:t>
            </a:r>
          </a:p>
          <a:p>
            <a:r>
              <a:rPr lang="en-US" b="1" dirty="0" smtClean="0"/>
              <a:t>Democratic _______________________ Convention </a:t>
            </a:r>
            <a:r>
              <a:rPr lang="en-US" dirty="0" smtClean="0"/>
              <a:t>– outraged by the assassinations protesters show up at the convention being held in Chicago.</a:t>
            </a:r>
          </a:p>
          <a:p>
            <a:r>
              <a:rPr lang="en-US" b="1" dirty="0" smtClean="0"/>
              <a:t>“The ____________________ Riot” </a:t>
            </a:r>
            <a:r>
              <a:rPr lang="en-US" dirty="0" smtClean="0"/>
              <a:t>– violence erupts between the Chicago Police Department and the protesters  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Civil Rights Organizations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1143000"/>
          </a:xfrm>
        </p:spPr>
        <p:txBody>
          <a:bodyPr/>
          <a:lstStyle/>
          <a:p>
            <a:r>
              <a:rPr lang="en-US" dirty="0" smtClean="0"/>
              <a:t>Student Non-Violent Coordinating Committee (SNCC)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447801"/>
            <a:ext cx="4041775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Southern Christian Leadership Conference (SCLC)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4191000"/>
          </a:xfrm>
        </p:spPr>
        <p:txBody>
          <a:bodyPr/>
          <a:lstStyle/>
          <a:p>
            <a:r>
              <a:rPr lang="en-US" dirty="0" smtClean="0"/>
              <a:t>Created on the campus of Shaw university</a:t>
            </a:r>
          </a:p>
          <a:p>
            <a:r>
              <a:rPr lang="en-US" dirty="0" smtClean="0"/>
              <a:t>Major form of protest was </a:t>
            </a:r>
            <a:r>
              <a:rPr lang="en-US" b="1" dirty="0" smtClean="0"/>
              <a:t>___________ - _________</a:t>
            </a:r>
          </a:p>
          <a:p>
            <a:r>
              <a:rPr lang="en-US" dirty="0" smtClean="0"/>
              <a:t>Organized </a:t>
            </a:r>
            <a:r>
              <a:rPr lang="en-US" b="1" dirty="0" smtClean="0"/>
              <a:t>________________ Rides </a:t>
            </a:r>
            <a:r>
              <a:rPr lang="en-US" dirty="0" smtClean="0"/>
              <a:t>to check if the south was following civil rights legislation</a:t>
            </a:r>
          </a:p>
          <a:p>
            <a:pPr lvl="1"/>
            <a:r>
              <a:rPr lang="en-US" dirty="0" smtClean="0"/>
              <a:t>Often met with violence, further aided the civil rights cause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Founded by MLK in response to the </a:t>
            </a:r>
            <a:r>
              <a:rPr lang="en-US" b="1" dirty="0" smtClean="0"/>
              <a:t>____________________ Bus Boycott</a:t>
            </a:r>
          </a:p>
          <a:p>
            <a:r>
              <a:rPr lang="en-US" dirty="0" smtClean="0"/>
              <a:t>Played a large role in the civil rights movement</a:t>
            </a:r>
          </a:p>
          <a:p>
            <a:r>
              <a:rPr lang="en-US" dirty="0" smtClean="0"/>
              <a:t>Worked closely with churches</a:t>
            </a:r>
          </a:p>
          <a:p>
            <a:r>
              <a:rPr lang="en-US" dirty="0" smtClean="0"/>
              <a:t>Used </a:t>
            </a:r>
            <a:r>
              <a:rPr lang="en-US" b="1" dirty="0" smtClean="0"/>
              <a:t>____________________</a:t>
            </a:r>
            <a:r>
              <a:rPr lang="en-US" dirty="0" smtClean="0"/>
              <a:t>, organized </a:t>
            </a:r>
            <a:r>
              <a:rPr lang="en-US" b="1" dirty="0" smtClean="0"/>
              <a:t>marches</a:t>
            </a:r>
            <a:r>
              <a:rPr lang="en-US" dirty="0" smtClean="0"/>
              <a:t>, and other forms of non-violent protest</a:t>
            </a:r>
          </a:p>
          <a:p>
            <a:r>
              <a:rPr lang="en-US" dirty="0" smtClean="0"/>
              <a:t>Established </a:t>
            </a:r>
            <a:r>
              <a:rPr lang="en-US" b="1" dirty="0" smtClean="0"/>
              <a:t>_________________ Schools </a:t>
            </a:r>
            <a:r>
              <a:rPr lang="en-US" dirty="0" smtClean="0"/>
              <a:t>to help adults learn to read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National Organization for Women (NOW)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Organized in 1966 as a women’s __________________ organization</a:t>
            </a:r>
          </a:p>
          <a:p>
            <a:r>
              <a:rPr lang="en-US" dirty="0" smtClean="0"/>
              <a:t>Equal rights for all</a:t>
            </a:r>
          </a:p>
          <a:p>
            <a:pPr lvl="1"/>
            <a:r>
              <a:rPr lang="en-US" dirty="0" smtClean="0"/>
              <a:t>Employment opportunities</a:t>
            </a:r>
          </a:p>
          <a:p>
            <a:pPr lvl="1"/>
            <a:r>
              <a:rPr lang="en-US" dirty="0" smtClean="0"/>
              <a:t>Sex _____________________________</a:t>
            </a:r>
          </a:p>
          <a:p>
            <a:pPr lvl="1"/>
            <a:r>
              <a:rPr lang="en-US" dirty="0" smtClean="0"/>
              <a:t>Gay and lesbian rights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Cesar Chavez and the United Farm Workers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Chavez was a Mexican-American who founded the United Farm Workers ________________________</a:t>
            </a:r>
          </a:p>
          <a:p>
            <a:r>
              <a:rPr lang="en-US" dirty="0" smtClean="0"/>
              <a:t>Fought for the rights of _________________________ workers</a:t>
            </a:r>
          </a:p>
          <a:p>
            <a:pPr lvl="1"/>
            <a:r>
              <a:rPr lang="en-US" dirty="0" smtClean="0"/>
              <a:t>Used strikes and boycotts</a:t>
            </a:r>
          </a:p>
          <a:p>
            <a:pPr lvl="1"/>
            <a:r>
              <a:rPr lang="en-US" dirty="0" smtClean="0"/>
              <a:t>Focused on grape pickers and lettuce growers</a:t>
            </a:r>
          </a:p>
          <a:p>
            <a:r>
              <a:rPr lang="en-US" dirty="0" smtClean="0"/>
              <a:t>Wanted _____________________ immigration</a:t>
            </a:r>
          </a:p>
          <a:p>
            <a:r>
              <a:rPr lang="en-US" dirty="0" smtClean="0"/>
              <a:t>Better  __________________________ for immigrants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Environmentalist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Rachel Carson </a:t>
            </a:r>
            <a:r>
              <a:rPr lang="en-US" dirty="0" smtClean="0"/>
              <a:t>– wrote </a:t>
            </a:r>
            <a:r>
              <a:rPr lang="en-US" i="1" dirty="0" smtClean="0"/>
              <a:t>“Silent ___________________” </a:t>
            </a:r>
            <a:r>
              <a:rPr lang="en-US" dirty="0" smtClean="0"/>
              <a:t>– a book about the environmental problems associated with chemicals being dumped into the water.</a:t>
            </a:r>
          </a:p>
          <a:p>
            <a:r>
              <a:rPr lang="en-US" b="1" dirty="0" smtClean="0"/>
              <a:t>_________________ Day </a:t>
            </a:r>
            <a:r>
              <a:rPr lang="en-US" dirty="0" smtClean="0"/>
              <a:t>– created to inspire awareness and appreciation in the earth’s natural environment.</a:t>
            </a:r>
          </a:p>
          <a:p>
            <a:r>
              <a:rPr lang="en-US" b="1" dirty="0" smtClean="0"/>
              <a:t>Environmental _________________________ Agency (EPA) </a:t>
            </a:r>
            <a:r>
              <a:rPr lang="en-US" dirty="0" smtClean="0"/>
              <a:t>Government agency created to monitor and enforce environmental laws.  Also working for a cleaner, healthier environment for the American people.</a:t>
            </a:r>
            <a:endParaRPr lang="en-US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The Conservative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Began in the 1950’s in opposition to the liberal movement.</a:t>
            </a:r>
          </a:p>
          <a:p>
            <a:pPr lvl="1"/>
            <a:r>
              <a:rPr lang="en-US" dirty="0" smtClean="0"/>
              <a:t>Must attack communism _____________________ contain it.</a:t>
            </a:r>
          </a:p>
          <a:p>
            <a:pPr lvl="1"/>
            <a:r>
              <a:rPr lang="en-US" dirty="0" smtClean="0"/>
              <a:t>Smaller government</a:t>
            </a:r>
          </a:p>
          <a:p>
            <a:pPr lvl="1"/>
            <a:r>
              <a:rPr lang="en-US" b="1" dirty="0" smtClean="0"/>
              <a:t>Less</a:t>
            </a:r>
            <a:r>
              <a:rPr lang="en-US" dirty="0" smtClean="0"/>
              <a:t> ___________, </a:t>
            </a:r>
            <a:r>
              <a:rPr lang="en-US" b="1" dirty="0" smtClean="0"/>
              <a:t>less</a:t>
            </a:r>
            <a:r>
              <a:rPr lang="en-US" dirty="0" smtClean="0"/>
              <a:t> taxes, </a:t>
            </a:r>
            <a:r>
              <a:rPr lang="en-US" b="1" dirty="0" smtClean="0"/>
              <a:t>less</a:t>
            </a:r>
            <a:r>
              <a:rPr lang="en-US" dirty="0" smtClean="0"/>
              <a:t> _______________________ intervention in business</a:t>
            </a:r>
          </a:p>
          <a:p>
            <a:r>
              <a:rPr lang="en-US" b="1" dirty="0" smtClean="0"/>
              <a:t>Barry _______________________ </a:t>
            </a:r>
            <a:r>
              <a:rPr lang="en-US" dirty="0" smtClean="0"/>
              <a:t>– Up and coming Senator who brings light to the Conservative cause.  Defeated by Lyndon Johnson in 1964 election.</a:t>
            </a:r>
          </a:p>
          <a:p>
            <a:r>
              <a:rPr lang="en-US" b="1" dirty="0" smtClean="0"/>
              <a:t>Ronald _____________________ </a:t>
            </a:r>
            <a:r>
              <a:rPr lang="en-US" dirty="0" smtClean="0"/>
              <a:t>– Wins the 1980 election.  Conservatism is here to stay. </a:t>
            </a:r>
          </a:p>
          <a:p>
            <a:pPr lvl="1"/>
            <a:r>
              <a:rPr lang="en-US" b="1" dirty="0" smtClean="0"/>
              <a:t>____________________________________ </a:t>
            </a:r>
          </a:p>
          <a:p>
            <a:pPr lvl="2"/>
            <a:r>
              <a:rPr lang="en-US" dirty="0" smtClean="0"/>
              <a:t>1. Reduce Growth of Government spending.</a:t>
            </a:r>
          </a:p>
          <a:p>
            <a:pPr lvl="2"/>
            <a:r>
              <a:rPr lang="en-US" dirty="0" smtClean="0"/>
              <a:t>2. Reduce Income Tax and Capital Gains Tax.</a:t>
            </a:r>
          </a:p>
          <a:p>
            <a:pPr lvl="2"/>
            <a:r>
              <a:rPr lang="en-US" dirty="0" smtClean="0"/>
              <a:t>3. Reduce Government regulation.</a:t>
            </a:r>
          </a:p>
          <a:p>
            <a:pPr lvl="2"/>
            <a:r>
              <a:rPr lang="en-US" dirty="0" smtClean="0"/>
              <a:t>4. Control the money supply to reduce inflation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Richard Nixon (1969-1974)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Wins election of 1968</a:t>
            </a:r>
          </a:p>
          <a:p>
            <a:r>
              <a:rPr lang="en-US" dirty="0" smtClean="0"/>
              <a:t>Ends war in _____________________________</a:t>
            </a:r>
          </a:p>
          <a:p>
            <a:r>
              <a:rPr lang="en-US" dirty="0" smtClean="0"/>
              <a:t>1972 – Becomes the 1</a:t>
            </a:r>
            <a:r>
              <a:rPr lang="en-US" baseline="30000" dirty="0" smtClean="0"/>
              <a:t>st</a:t>
            </a:r>
            <a:r>
              <a:rPr lang="en-US" dirty="0" smtClean="0"/>
              <a:t> President to visit the People’s Republic of ___________________ (communist China)</a:t>
            </a:r>
          </a:p>
          <a:p>
            <a:pPr lvl="1"/>
            <a:r>
              <a:rPr lang="en-US" dirty="0" smtClean="0"/>
              <a:t>Opens up dialogue between the two countries, which eventually leads to trade</a:t>
            </a:r>
          </a:p>
          <a:p>
            <a:r>
              <a:rPr lang="en-US" dirty="0" smtClean="0"/>
              <a:t>1973 – Forced to resign because of the </a:t>
            </a:r>
            <a:r>
              <a:rPr lang="en-US" b="1" dirty="0" smtClean="0"/>
              <a:t>______________________________ Scandal</a:t>
            </a:r>
          </a:p>
          <a:p>
            <a:r>
              <a:rPr lang="en-US" b="1" dirty="0" smtClean="0"/>
              <a:t>Gerald ___________________ </a:t>
            </a:r>
            <a:r>
              <a:rPr lang="en-US" dirty="0" smtClean="0"/>
              <a:t>takes over as President.  ____________________Nixon.  Helps guide the nation through a recession.  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_________________________ Decision </a:t>
            </a:r>
            <a:endParaRPr lang="en-US" sz="2000" dirty="0" smtClean="0"/>
          </a:p>
          <a:p>
            <a:pPr lvl="1"/>
            <a:r>
              <a:rPr lang="en-US" dirty="0" smtClean="0"/>
              <a:t>1978 - Regents of the University of California v. </a:t>
            </a:r>
            <a:r>
              <a:rPr lang="en-US" dirty="0" err="1" smtClean="0"/>
              <a:t>Bakke</a:t>
            </a:r>
            <a:endParaRPr lang="en-US" dirty="0" smtClean="0"/>
          </a:p>
          <a:p>
            <a:r>
              <a:rPr lang="en-US" sz="2800" dirty="0" smtClean="0"/>
              <a:t>Ruled that affirmative action </a:t>
            </a:r>
            <a:r>
              <a:rPr lang="en-US" sz="2800" b="1" dirty="0" smtClean="0"/>
              <a:t>is</a:t>
            </a:r>
            <a:r>
              <a:rPr lang="en-US" sz="2800" dirty="0" smtClean="0"/>
              <a:t> legal, however, </a:t>
            </a:r>
            <a:r>
              <a:rPr lang="en-US" sz="2800" b="1" dirty="0" smtClean="0"/>
              <a:t>invalidated</a:t>
            </a:r>
            <a:r>
              <a:rPr lang="en-US" sz="2800" dirty="0" smtClean="0"/>
              <a:t> the use of </a:t>
            </a:r>
            <a:r>
              <a:rPr lang="en-US" sz="2800" b="1" dirty="0" smtClean="0"/>
              <a:t>racial _________________________ </a:t>
            </a:r>
            <a:r>
              <a:rPr lang="en-US" sz="2800" dirty="0" smtClean="0"/>
              <a:t>in college admissions and hiring practices. (reverse discrimination)</a:t>
            </a:r>
          </a:p>
          <a:p>
            <a:pPr lvl="1"/>
            <a:r>
              <a:rPr lang="en-US" b="1" dirty="0" smtClean="0"/>
              <a:t>Affirmative ____________________ </a:t>
            </a:r>
            <a:r>
              <a:rPr lang="en-US" dirty="0" smtClean="0"/>
              <a:t>– policies that take factors including "race, color, religion, gender , or national origin into account in programs ranging from employment and education to public contracting and health programs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and Silver = wealth</a:t>
            </a:r>
          </a:p>
          <a:p>
            <a:pPr lvl="1"/>
            <a:r>
              <a:rPr lang="en-US" dirty="0" smtClean="0"/>
              <a:t>Establish colonies for _____________</a:t>
            </a:r>
          </a:p>
          <a:p>
            <a:pPr lvl="1"/>
            <a:r>
              <a:rPr lang="en-US" dirty="0" smtClean="0"/>
              <a:t>Resources brought back to England</a:t>
            </a:r>
          </a:p>
          <a:p>
            <a:pPr lvl="1"/>
            <a:r>
              <a:rPr lang="en-US" dirty="0" smtClean="0"/>
              <a:t>Resources sold for gold and ______________.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**** shifted the BALANCE of _________ in England’s favor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Jimmy Carter (1977-1981)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Camp David _____________________________ </a:t>
            </a:r>
            <a:r>
              <a:rPr lang="en-US" dirty="0" smtClean="0"/>
              <a:t>- 1978</a:t>
            </a:r>
          </a:p>
          <a:p>
            <a:pPr lvl="1"/>
            <a:r>
              <a:rPr lang="en-US" dirty="0" smtClean="0"/>
              <a:t>Carter negotiates a peace treaty between Egypt and Israel.</a:t>
            </a:r>
          </a:p>
          <a:p>
            <a:r>
              <a:rPr lang="en-US" b="1" dirty="0" smtClean="0"/>
              <a:t>Iranian ______________________________________</a:t>
            </a:r>
          </a:p>
          <a:p>
            <a:pPr lvl="1"/>
            <a:r>
              <a:rPr lang="en-US" dirty="0" smtClean="0"/>
              <a:t>The Shah (who is backed by the U.S.) is thrown out a power and replaced by the Ayatollah.  Flees to the U.S.</a:t>
            </a:r>
          </a:p>
          <a:p>
            <a:r>
              <a:rPr lang="en-US" b="1" dirty="0" smtClean="0"/>
              <a:t>Iran-___________________________________ Crisis</a:t>
            </a:r>
          </a:p>
          <a:p>
            <a:pPr lvl="1"/>
            <a:r>
              <a:rPr lang="en-US" dirty="0" smtClean="0"/>
              <a:t>1981- The U.S. embassy in Iran is overthrown</a:t>
            </a:r>
          </a:p>
          <a:p>
            <a:pPr lvl="2"/>
            <a:r>
              <a:rPr lang="en-US" dirty="0" smtClean="0"/>
              <a:t>Claims U.S. has been trying to stop the revolution</a:t>
            </a:r>
          </a:p>
          <a:p>
            <a:pPr lvl="2"/>
            <a:r>
              <a:rPr lang="en-US" dirty="0" smtClean="0"/>
              <a:t>Wanted the U.S. to return the Shah to Iran and be placed on trial</a:t>
            </a:r>
          </a:p>
          <a:p>
            <a:pPr lvl="1"/>
            <a:r>
              <a:rPr lang="en-US" dirty="0" smtClean="0"/>
              <a:t> 52 U.S. citizens are held captive for _____________ days </a:t>
            </a:r>
          </a:p>
          <a:p>
            <a:pPr lvl="2"/>
            <a:r>
              <a:rPr lang="en-US" dirty="0" smtClean="0"/>
              <a:t>After a failed rescue attempt in 1980, they are finally released in 1981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Scandal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during Ronald Regan’s presidency</a:t>
            </a:r>
          </a:p>
          <a:p>
            <a:r>
              <a:rPr lang="en-US" dirty="0" smtClean="0"/>
              <a:t>U.S. is secretly selling weapons to _________________</a:t>
            </a:r>
          </a:p>
          <a:p>
            <a:pPr lvl="1"/>
            <a:r>
              <a:rPr lang="en-US" dirty="0" smtClean="0"/>
              <a:t>There is an arms embargo against Iran</a:t>
            </a:r>
          </a:p>
          <a:p>
            <a:pPr lvl="1"/>
            <a:r>
              <a:rPr lang="en-US" dirty="0" smtClean="0"/>
              <a:t>Hoping to receive hostages in return</a:t>
            </a:r>
          </a:p>
          <a:p>
            <a:r>
              <a:rPr lang="en-US" dirty="0" smtClean="0"/>
              <a:t>Money from weapons sales was going to fund a controversial revolutionary group in Nicaragua known as the ______________________________.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Bill Clinton (1993-2001)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the North America Free Trade Agreement </a:t>
            </a:r>
            <a:r>
              <a:rPr lang="en-US" b="1" dirty="0" smtClean="0"/>
              <a:t>(__________________________)</a:t>
            </a:r>
          </a:p>
          <a:p>
            <a:pPr lvl="1"/>
            <a:r>
              <a:rPr lang="en-US" b="1" dirty="0" smtClean="0"/>
              <a:t>Positive</a:t>
            </a:r>
            <a:r>
              <a:rPr lang="en-US" dirty="0" smtClean="0"/>
              <a:t> - Opens up trade between the U.S., Canada, and _____________________________</a:t>
            </a:r>
          </a:p>
          <a:p>
            <a:pPr lvl="1"/>
            <a:r>
              <a:rPr lang="en-US" b="1" dirty="0" smtClean="0"/>
              <a:t>Negative</a:t>
            </a:r>
            <a:r>
              <a:rPr lang="en-US" dirty="0" smtClean="0"/>
              <a:t> – Many companies send _________________ to Canada or Mexico because it is cheaper</a:t>
            </a:r>
          </a:p>
          <a:p>
            <a:r>
              <a:rPr lang="en-US" dirty="0" smtClean="0"/>
              <a:t>Clinton is impeached by House of Representatives for lying under ___________________________ about his relationship with Monica Lewinski</a:t>
            </a:r>
          </a:p>
          <a:p>
            <a:pPr lvl="1"/>
            <a:r>
              <a:rPr lang="en-US" dirty="0" smtClean="0"/>
              <a:t>Is ________________________________ by the Senate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2000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Bush (republican) vs. Al Gore (democrat)</a:t>
            </a:r>
          </a:p>
          <a:p>
            <a:r>
              <a:rPr lang="en-US" dirty="0" smtClean="0"/>
              <a:t>The news initially projects Al Gore as the winner, but _______________________ is won by Bush (not Gore).</a:t>
            </a:r>
          </a:p>
          <a:p>
            <a:r>
              <a:rPr lang="en-US" dirty="0" smtClean="0"/>
              <a:t>Gore ask for a hand _______________________ of four major counties in Florida</a:t>
            </a:r>
          </a:p>
          <a:p>
            <a:pPr lvl="1"/>
            <a:r>
              <a:rPr lang="en-US" dirty="0" smtClean="0"/>
              <a:t>Voting machines had rejected many of the ballots</a:t>
            </a:r>
          </a:p>
          <a:p>
            <a:r>
              <a:rPr lang="en-US" dirty="0" smtClean="0"/>
              <a:t>Supreme ________________________ eventually rules a hand recount is unconstitutional  and Bush wins the election.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September 11, 2001</a:t>
            </a:r>
          </a:p>
          <a:p>
            <a:r>
              <a:rPr lang="en-US" dirty="0" smtClean="0"/>
              <a:t>4 planes are hijacked by _________-____________ terrorist</a:t>
            </a:r>
          </a:p>
          <a:p>
            <a:pPr lvl="1"/>
            <a:r>
              <a:rPr lang="en-US" dirty="0" smtClean="0"/>
              <a:t>2 crash into the twin towers, 1 into the pentagon, the last one is brought down by the passengers </a:t>
            </a:r>
          </a:p>
          <a:p>
            <a:r>
              <a:rPr lang="en-US" dirty="0" smtClean="0"/>
              <a:t>Plan is masterminded by</a:t>
            </a:r>
            <a:r>
              <a:rPr lang="en-US" b="1" dirty="0" smtClean="0"/>
              <a:t> ___________________ Bin Laden</a:t>
            </a:r>
          </a:p>
          <a:p>
            <a:r>
              <a:rPr lang="en-US" dirty="0" smtClean="0"/>
              <a:t>War is declared on Afghanistan</a:t>
            </a:r>
          </a:p>
          <a:p>
            <a:r>
              <a:rPr lang="en-US" dirty="0" smtClean="0"/>
              <a:t>Leads to the War on Terror and the Iraqi War (Weapons of Mass Destruction (WMD’s)</a:t>
            </a:r>
          </a:p>
          <a:p>
            <a:r>
              <a:rPr lang="en-US" b="1" dirty="0" smtClean="0"/>
              <a:t>The _________________________________ Act</a:t>
            </a:r>
          </a:p>
          <a:p>
            <a:pPr lvl="1"/>
            <a:r>
              <a:rPr lang="en-US" dirty="0" smtClean="0"/>
              <a:t>Reduced restrictions on law enforcement agencies' ability to search telephone, e-mail communications, medical, financial, and other records; Also, eased restrictions on foreign intelligence gathering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Trans-Atlantic Trade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(Tri-angular Trade)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Trade route established between ___________, Africa, and the Americas.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Africa to the Americas: _______________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Americas to Europe: raw materials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 to Africa: manufactured __________</a:t>
            </a:r>
          </a:p>
        </p:txBody>
      </p:sp>
      <p:pic>
        <p:nvPicPr>
          <p:cNvPr id="6148" name="Picture 5" descr="slave-t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1905000"/>
            <a:ext cx="48768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African-Americans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Brought by way of the_____________  ______________</a:t>
            </a:r>
            <a:endParaRPr lang="en-US" b="1" dirty="0" smtClean="0"/>
          </a:p>
          <a:p>
            <a:r>
              <a:rPr lang="en-US" dirty="0" smtClean="0"/>
              <a:t>More colonist = more slaves</a:t>
            </a:r>
          </a:p>
          <a:p>
            <a:r>
              <a:rPr lang="en-US" dirty="0" smtClean="0"/>
              <a:t>New culture: language, singing, gospel, oral history, basket weaving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2962</TotalTime>
  <Words>4334</Words>
  <Application>Microsoft Office PowerPoint</Application>
  <PresentationFormat>On-screen Show (4:3)</PresentationFormat>
  <Paragraphs>493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Flow</vt:lpstr>
      <vt:lpstr>iRespondQuestionMaster</vt:lpstr>
      <vt:lpstr>iRespondGraphMaster</vt:lpstr>
      <vt:lpstr>EOCT Review U.S. History</vt:lpstr>
      <vt:lpstr>Colonial America</vt:lpstr>
      <vt:lpstr>Virginia </vt:lpstr>
      <vt:lpstr>New England Colonies Massachusetts , Connecticut, New Hampshire, Rhode Island</vt:lpstr>
      <vt:lpstr>Middle Colonies – New York, Delaware, Pennsylvania, New Jersey</vt:lpstr>
      <vt:lpstr>French Settlement </vt:lpstr>
      <vt:lpstr>Mercantilism </vt:lpstr>
      <vt:lpstr>Trans-Atlantic Trade (Tri-angular Trade)</vt:lpstr>
      <vt:lpstr>African-Americans</vt:lpstr>
      <vt:lpstr>Benjamin Franklin</vt:lpstr>
      <vt:lpstr>The Great Awakening (1720’s-1760’s)</vt:lpstr>
      <vt:lpstr>The French/Indian War (the 7 years War)</vt:lpstr>
      <vt:lpstr>The American Revolution</vt:lpstr>
      <vt:lpstr>Declaration of Independence</vt:lpstr>
      <vt:lpstr>French Alliance – join after Battle of ______________.  Supported the “American Cause” and wanted to weaken Britain</vt:lpstr>
      <vt:lpstr>George Washington – as a military leader</vt:lpstr>
      <vt:lpstr>End of the War</vt:lpstr>
      <vt:lpstr>Articles of Confederation – 1st constitution of U.S.</vt:lpstr>
      <vt:lpstr>Daniel Shays Rebellion</vt:lpstr>
      <vt:lpstr>Federalist vs. Anti-Federalist</vt:lpstr>
      <vt:lpstr>The Federalist Papers</vt:lpstr>
      <vt:lpstr>George Washington – the President</vt:lpstr>
      <vt:lpstr>The Whiskey Rebellion</vt:lpstr>
      <vt:lpstr>Formation of Political Parties</vt:lpstr>
      <vt:lpstr>John Adam’s Presidency</vt:lpstr>
      <vt:lpstr>The Louisiana Purchase</vt:lpstr>
      <vt:lpstr>War of 1812</vt:lpstr>
      <vt:lpstr>Industrialization</vt:lpstr>
      <vt:lpstr>Westward Growth</vt:lpstr>
      <vt:lpstr>The Abolitionist Movement</vt:lpstr>
      <vt:lpstr>The Mexican-American War</vt:lpstr>
      <vt:lpstr>Events leading up to the Civil War</vt:lpstr>
      <vt:lpstr>Major Battles of the Civil War</vt:lpstr>
      <vt:lpstr>Reconstruction – the rebuilding of America after the war</vt:lpstr>
      <vt:lpstr>Railroads and Westward Expansion</vt:lpstr>
      <vt:lpstr>Impact on Native Americans</vt:lpstr>
      <vt:lpstr>U.S. in Latin America</vt:lpstr>
      <vt:lpstr>Important Supreme Court Cases</vt:lpstr>
      <vt:lpstr>The Great Depression </vt:lpstr>
      <vt:lpstr>The New Deal</vt:lpstr>
      <vt:lpstr>Opposition to the New Deal</vt:lpstr>
      <vt:lpstr>The Dust Bowl (1930-1936)</vt:lpstr>
      <vt:lpstr>Eleanor Roosevelt </vt:lpstr>
      <vt:lpstr>Phillip Randolph's Almost March on Washington </vt:lpstr>
      <vt:lpstr>Pearl Harbor</vt:lpstr>
      <vt:lpstr>Major Events of WWII (1939-1945)</vt:lpstr>
      <vt:lpstr>The War at Home</vt:lpstr>
      <vt:lpstr>The Manhattan Project</vt:lpstr>
      <vt:lpstr>The Cold War</vt:lpstr>
      <vt:lpstr>Communism Spreads</vt:lpstr>
      <vt:lpstr>The Cuban Revolution</vt:lpstr>
      <vt:lpstr>The Vietnam War</vt:lpstr>
      <vt:lpstr>The Space Race</vt:lpstr>
      <vt:lpstr>The Baby Boom</vt:lpstr>
      <vt:lpstr>The Role of Television</vt:lpstr>
      <vt:lpstr>New Technology</vt:lpstr>
      <vt:lpstr>Martin Luther King Jr. </vt:lpstr>
      <vt:lpstr>The Civil Rights Movement</vt:lpstr>
      <vt:lpstr>Civil Rights Legislation </vt:lpstr>
      <vt:lpstr>The Warren Court</vt:lpstr>
      <vt:lpstr>Lyndon Johnson’s Great Society</vt:lpstr>
      <vt:lpstr>Turmoil in 1968</vt:lpstr>
      <vt:lpstr>Civil Rights Organizations</vt:lpstr>
      <vt:lpstr>National Organization for Women (NOW)</vt:lpstr>
      <vt:lpstr>Cesar Chavez and the United Farm Workers Union</vt:lpstr>
      <vt:lpstr>The Environmentalist Movement</vt:lpstr>
      <vt:lpstr>The Conservative Movement</vt:lpstr>
      <vt:lpstr>Richard Nixon (1969-1974)</vt:lpstr>
      <vt:lpstr>Affirmative Action</vt:lpstr>
      <vt:lpstr>Jimmy Carter (1977-1981)</vt:lpstr>
      <vt:lpstr>Iran-Contra Scandal</vt:lpstr>
      <vt:lpstr>Bill Clinton (1993-2001)</vt:lpstr>
      <vt:lpstr>2000 Election</vt:lpstr>
      <vt:lpstr>9/11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Review U.S. History</dc:title>
  <dc:creator>install</dc:creator>
  <cp:lastModifiedBy>Megan Arrowood</cp:lastModifiedBy>
  <cp:revision>313</cp:revision>
  <dcterms:created xsi:type="dcterms:W3CDTF">2010-10-27T13:30:58Z</dcterms:created>
  <dcterms:modified xsi:type="dcterms:W3CDTF">2014-04-25T11:38:30Z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