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8" r:id="rId5"/>
    <p:sldId id="261" r:id="rId6"/>
    <p:sldId id="257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4660"/>
  </p:normalViewPr>
  <p:slideViewPr>
    <p:cSldViewPr>
      <p:cViewPr varScale="1">
        <p:scale>
          <a:sx n="63" d="100"/>
          <a:sy n="63" d="100"/>
        </p:scale>
        <p:origin x="148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B5F37-9871-4B7B-BD86-1D6137E18A3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13BF0-B90F-480D-8DE4-A3A23C9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0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5D10-36C4-4631-AD52-C08EFBA272D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2B9C-1C2A-4D0B-9D95-A22D3C18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9295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5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.xml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5.wm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1.jpg"/><Relationship Id="rId11" Type="http://schemas.openxmlformats.org/officeDocument/2006/relationships/image" Target="../media/image36.jpeg"/><Relationship Id="rId5" Type="http://schemas.openxmlformats.org/officeDocument/2006/relationships/image" Target="../media/image30.jpg"/><Relationship Id="rId10" Type="http://schemas.openxmlformats.org/officeDocument/2006/relationships/image" Target="../media/image35.jpeg"/><Relationship Id="rId4" Type="http://schemas.openxmlformats.org/officeDocument/2006/relationships/slide" Target="slide11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slide" Target="slide3.xml"/><Relationship Id="rId7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oVHsP_tEmYg?version=2&amp;hl=en_US&amp;rel=0" TargetMode="External"/><Relationship Id="rId6" Type="http://schemas.openxmlformats.org/officeDocument/2006/relationships/image" Target="../media/image38.jpeg"/><Relationship Id="rId5" Type="http://schemas.openxmlformats.org/officeDocument/2006/relationships/hyperlink" Target="http://www.businessinsider.com/belgium-government-elio-di-rupo-2011-12?op=1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7.jpg"/><Relationship Id="rId9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g"/><Relationship Id="rId3" Type="http://schemas.microsoft.com/office/2007/relationships/media" Target="../media/media8.m4a"/><Relationship Id="rId7" Type="http://schemas.openxmlformats.org/officeDocument/2006/relationships/hyperlink" Target="http://www.npr.org/templates/story/story.php?storyId=1438900" TargetMode="External"/><Relationship Id="rId12" Type="http://schemas.openxmlformats.org/officeDocument/2006/relationships/image" Target="../media/image47.jpg"/><Relationship Id="rId17" Type="http://schemas.openxmlformats.org/officeDocument/2006/relationships/image" Target="../media/image27.png"/><Relationship Id="rId2" Type="http://schemas.microsoft.com/office/2007/relationships/media" Target="../media/media7.mp3"/><Relationship Id="rId16" Type="http://schemas.openxmlformats.org/officeDocument/2006/relationships/image" Target="../media/image5.wmf"/><Relationship Id="rId1" Type="http://schemas.openxmlformats.org/officeDocument/2006/relationships/audio" Target="NULL" TargetMode="External"/><Relationship Id="rId6" Type="http://schemas.openxmlformats.org/officeDocument/2006/relationships/slide" Target="slide14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0.jpg"/><Relationship Id="rId10" Type="http://schemas.openxmlformats.org/officeDocument/2006/relationships/image" Target="../media/image45.gif"/><Relationship Id="rId4" Type="http://schemas.openxmlformats.org/officeDocument/2006/relationships/audio" Target="../media/media8.m4a"/><Relationship Id="rId9" Type="http://schemas.openxmlformats.org/officeDocument/2006/relationships/image" Target="../media/image44.png"/><Relationship Id="rId1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xkdm2Yw8obM?version=2&amp;hl=en_US&amp;rel=0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4" Type="http://schemas.openxmlformats.org/officeDocument/2006/relationships/slide" Target="slide17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slide" Target="slide20.xml"/><Relationship Id="rId5" Type="http://schemas.openxmlformats.org/officeDocument/2006/relationships/audio" Target="../media/audio2.wav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wmf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7.png"/><Relationship Id="rId5" Type="http://schemas.openxmlformats.org/officeDocument/2006/relationships/slide" Target="slide2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slide" Target="slide22.xml"/><Relationship Id="rId5" Type="http://schemas.openxmlformats.org/officeDocument/2006/relationships/audio" Target="../media/audio2.wav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60.png"/><Relationship Id="rId5" Type="http://schemas.openxmlformats.org/officeDocument/2006/relationships/slide" Target="slide23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7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12" Type="http://schemas.openxmlformats.org/officeDocument/2006/relationships/slide" Target="slide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wmf"/><Relationship Id="rId11" Type="http://schemas.openxmlformats.org/officeDocument/2006/relationships/image" Target="../media/image13.jpg"/><Relationship Id="rId5" Type="http://schemas.openxmlformats.org/officeDocument/2006/relationships/image" Target="../media/image8.wmf"/><Relationship Id="rId10" Type="http://schemas.openxmlformats.org/officeDocument/2006/relationships/image" Target="../media/image12.gif"/><Relationship Id="rId4" Type="http://schemas.openxmlformats.org/officeDocument/2006/relationships/image" Target="../media/image7.png"/><Relationship Id="rId9" Type="http://schemas.openxmlformats.org/officeDocument/2006/relationships/hyperlink" Target="https://vimeo.com/185183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slide" Target="slide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646" y="3694924"/>
            <a:ext cx="950503" cy="950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4384" y="1906940"/>
            <a:ext cx="649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AP Human Geography</a:t>
            </a:r>
          </a:p>
        </p:txBody>
      </p:sp>
      <p:sp>
        <p:nvSpPr>
          <p:cNvPr id="7" name="Rectangle 6"/>
          <p:cNvSpPr/>
          <p:nvPr/>
        </p:nvSpPr>
        <p:spPr>
          <a:xfrm>
            <a:off x="983171" y="2575439"/>
            <a:ext cx="717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Language Voca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 Tutorial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10883"/>
            <a:ext cx="6085116" cy="19703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5668" y="3542313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ucida Handwriting" pitchFamily="66" charset="0"/>
              </a:rPr>
              <a:t>“Language is the roadmap of a culture.  It tells you where its people come from and where they are going.”</a:t>
            </a:r>
          </a:p>
          <a:p>
            <a:pPr algn="r"/>
            <a:r>
              <a:rPr lang="en-US" sz="2400" dirty="0">
                <a:latin typeface="Lucida Handwriting" pitchFamily="66" charset="0"/>
              </a:rPr>
              <a:t>-Rita Mae Brown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268" y="5334000"/>
            <a:ext cx="7924800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dirty="0">
                <a:solidFill>
                  <a:srgbClr val="002060"/>
                </a:solidFill>
              </a:rPr>
              <a:t>OBJECTIVE: To teach definitions and multiple examples of cultural vocabulary terms related to language and improve student scores on the unit vocabulary quiz.</a:t>
            </a:r>
          </a:p>
        </p:txBody>
      </p:sp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3592220" y="607830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3744624" y="6226628"/>
            <a:ext cx="172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8033668" y="6056218"/>
            <a:ext cx="1034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SKIP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INTRO</a:t>
            </a:r>
          </a:p>
        </p:txBody>
      </p:sp>
      <p:sp>
        <p:nvSpPr>
          <p:cNvPr id="16" name="Rectangle 15"/>
          <p:cNvSpPr/>
          <p:nvPr/>
        </p:nvSpPr>
        <p:spPr>
          <a:xfrm rot="20700000">
            <a:off x="2647519" y="6005706"/>
            <a:ext cx="1006717" cy="83099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FIRST TIME?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882"/>
            <a:ext cx="3113316" cy="1970318"/>
          </a:xfrm>
          <a:prstGeom prst="rect">
            <a:avLst/>
          </a:prstGeom>
        </p:spPr>
      </p:pic>
      <p:pic>
        <p:nvPicPr>
          <p:cNvPr id="1026" name="Picture 2" descr="C:\Users\ajr10760\AppData\Local\Microsoft\Windows\Temporary Internet Files\Content.IE5\G4DG9IPC\MC90035653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8" y="3542313"/>
            <a:ext cx="1070138" cy="11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6592" y="4645427"/>
            <a:ext cx="118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NARRATOR</a:t>
            </a:r>
          </a:p>
        </p:txBody>
      </p:sp>
      <p:sp>
        <p:nvSpPr>
          <p:cNvPr id="9" name="Flowchart: Punched Tape 8"/>
          <p:cNvSpPr/>
          <p:nvPr/>
        </p:nvSpPr>
        <p:spPr>
          <a:xfrm>
            <a:off x="16961" y="1797581"/>
            <a:ext cx="1043959" cy="1744732"/>
          </a:xfrm>
          <a:prstGeom prst="flowChartPunchedTape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Start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Here!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85056" y="3037104"/>
            <a:ext cx="609600" cy="6578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679" y="2667000"/>
            <a:ext cx="6128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OFFICIAL LANGUAGE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04800" y="-61796"/>
            <a:ext cx="4996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UNITED STATES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9852" y="-61796"/>
            <a:ext cx="3004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NIGERIA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304802" y="3320136"/>
            <a:ext cx="502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EUROPEAN</a:t>
            </a:r>
            <a:br>
              <a:rPr lang="en-US" sz="4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DIVERSITY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29200" y="3374566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QUEBEC</a:t>
            </a:r>
          </a:p>
        </p:txBody>
      </p:sp>
      <p:sp>
        <p:nvSpPr>
          <p:cNvPr id="40" name="Right Arrow 39">
            <a:hlinkClick r:id="rId4" action="ppaction://hlinksldjump"/>
          </p:cNvPr>
          <p:cNvSpPr/>
          <p:nvPr/>
        </p:nvSpPr>
        <p:spPr>
          <a:xfrm>
            <a:off x="6898219" y="614148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hlinkClick r:id="rId4" action="ppaction://hlinksldjump"/>
          </p:cNvPr>
          <p:cNvSpPr txBox="1"/>
          <p:nvPr/>
        </p:nvSpPr>
        <p:spPr>
          <a:xfrm>
            <a:off x="6808478" y="628980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Try Me!  - Sample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1534"/>
            <a:ext cx="1676400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8166" y="1238069"/>
            <a:ext cx="992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50" y="861534"/>
            <a:ext cx="1763482" cy="1676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066386" y="630701"/>
            <a:ext cx="1449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PROBLEM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36696"/>
            <a:ext cx="2004673" cy="288235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038174" y="1600200"/>
            <a:ext cx="15060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8712" y="990600"/>
            <a:ext cx="304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Linguistic OVER diversity!</a:t>
            </a:r>
          </a:p>
          <a:p>
            <a:r>
              <a:rPr lang="en-US" b="1" dirty="0">
                <a:solidFill>
                  <a:srgbClr val="002060"/>
                </a:solidFill>
              </a:rPr>
              <a:t>529 languages! (</a:t>
            </a:r>
            <a:r>
              <a:rPr lang="en-US" b="1" dirty="0" err="1">
                <a:solidFill>
                  <a:srgbClr val="002060"/>
                </a:solidFill>
              </a:rPr>
              <a:t>Ethnologue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97826" y="1914938"/>
            <a:ext cx="3048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ENGLISH! (former colony)</a:t>
            </a:r>
          </a:p>
          <a:p>
            <a:r>
              <a:rPr lang="en-US" b="1" dirty="0">
                <a:solidFill>
                  <a:srgbClr val="002060"/>
                </a:solidFill>
              </a:rPr>
              <a:t>Only small % of urban</a:t>
            </a:r>
          </a:p>
          <a:p>
            <a:r>
              <a:rPr lang="en-US" b="1" dirty="0">
                <a:solidFill>
                  <a:srgbClr val="002060"/>
                </a:solidFill>
              </a:rPr>
              <a:t>Nigerians can speak though!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61851"/>
            <a:ext cx="2450738" cy="1479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64" y="4661850"/>
            <a:ext cx="2264234" cy="14796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-261262" y="6050004"/>
            <a:ext cx="293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Switzerland </a:t>
            </a:r>
          </a:p>
          <a:p>
            <a:pPr algn="ctr"/>
            <a:r>
              <a:rPr lang="en-US" sz="23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4 Official Languages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55368" y="6057999"/>
            <a:ext cx="29391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Belgium</a:t>
            </a:r>
          </a:p>
          <a:p>
            <a:pPr algn="ctr"/>
            <a:r>
              <a:rPr lang="en-US" sz="23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Separated by 2!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46169" y="4123242"/>
            <a:ext cx="4474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American Companies Adjust</a:t>
            </a:r>
            <a:r>
              <a:rPr lang="en-US" sz="2000" b="1" cap="none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to Sign Laws!</a:t>
            </a:r>
          </a:p>
        </p:txBody>
      </p:sp>
      <p:pic>
        <p:nvPicPr>
          <p:cNvPr id="1026" name="Picture 2" descr="Cafe Starbucks Coffee in Quebe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76" y="4838965"/>
            <a:ext cx="1854051" cy="126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ulet frit kentucky PFK in Quebe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52" y="4855937"/>
            <a:ext cx="2253912" cy="12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jr10760\AppData\Local\Microsoft\Windows\Temporary Internet Files\Content.IE5\G4DG9IPC\MC90035653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2707766"/>
            <a:ext cx="931295" cy="9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fficial Language D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6666" y="30564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2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32" grpId="0"/>
      <p:bldP spid="34" grpId="0"/>
      <p:bldP spid="10" grpId="0"/>
      <p:bldP spid="36" grpId="0"/>
      <p:bldP spid="39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057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The official language of a country is the language spoken by the largest percentage of the population and used most frequently in the media.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1905000" y="152400"/>
            <a:ext cx="51054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133600" y="5105404"/>
            <a:ext cx="14859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334000" y="5105403"/>
            <a:ext cx="16764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434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75" y="-87092"/>
            <a:ext cx="9051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OFFICAL LANGUAGE </a:t>
            </a:r>
            <a:r>
              <a:rPr lang="en-US" sz="54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REVISITED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963564" y="833522"/>
            <a:ext cx="2098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U.S.A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2788" y="1769260"/>
            <a:ext cx="371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</a:rPr>
              <a:t>RECORD 535 Days </a:t>
            </a:r>
          </a:p>
          <a:p>
            <a:pPr algn="ctr"/>
            <a:r>
              <a:rPr lang="en-US" sz="2800" b="1" dirty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</a:rPr>
              <a:t>With NO Government!</a:t>
            </a:r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945085" y="630759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Back to CONCEPTS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7230" y="3998454"/>
            <a:ext cx="3240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READ MORE!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53847" y="662746"/>
            <a:ext cx="34703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BELGIUM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97" y="1607452"/>
            <a:ext cx="1317238" cy="1277721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 rot="5400000">
            <a:off x="5426528" y="4450217"/>
            <a:ext cx="1295399" cy="1785257"/>
          </a:xfrm>
          <a:prstGeom prst="bentUp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0" b="26359"/>
          <a:stretch/>
        </p:blipFill>
        <p:spPr>
          <a:xfrm>
            <a:off x="7102928" y="5342845"/>
            <a:ext cx="1905000" cy="805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97" y="2993572"/>
            <a:ext cx="1922003" cy="1081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2" t="30727" r="8676" b="425"/>
          <a:stretch/>
        </p:blipFill>
        <p:spPr>
          <a:xfrm>
            <a:off x="6183086" y="2993572"/>
            <a:ext cx="1371600" cy="1081813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57" y="2899671"/>
            <a:ext cx="1556543" cy="1175713"/>
          </a:xfrm>
          <a:prstGeom prst="rect">
            <a:avLst/>
          </a:prstGeom>
        </p:spPr>
      </p:pic>
      <p:pic>
        <p:nvPicPr>
          <p:cNvPr id="2" name="oVHsP_tEmYg?version=2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284816" y="1963289"/>
            <a:ext cx="3456403" cy="25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574" y="2362200"/>
            <a:ext cx="212179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PIDGIN</a:t>
            </a:r>
          </a:p>
          <a:p>
            <a:pPr algn="ctr"/>
            <a:r>
              <a:rPr lang="en-US" sz="48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48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CREOLE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83568"/>
            <a:ext cx="3363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SPANGLISH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1232" y="-61796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WAPE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87082" y="4228127"/>
            <a:ext cx="2830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HAITIAN</a:t>
            </a:r>
          </a:p>
        </p:txBody>
      </p:sp>
      <p:sp>
        <p:nvSpPr>
          <p:cNvPr id="40" name="Right Arrow 39">
            <a:hlinkClick r:id="rId6" action="ppaction://hlinksldjump"/>
          </p:cNvPr>
          <p:cNvSpPr/>
          <p:nvPr/>
        </p:nvSpPr>
        <p:spPr>
          <a:xfrm>
            <a:off x="6898219" y="614148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hlinkClick r:id="rId6" action="ppaction://hlinksldjump"/>
          </p:cNvPr>
          <p:cNvSpPr txBox="1"/>
          <p:nvPr/>
        </p:nvSpPr>
        <p:spPr>
          <a:xfrm>
            <a:off x="6808478" y="628980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Try Me!  - Sample ?</a:t>
            </a:r>
          </a:p>
        </p:txBody>
      </p:sp>
      <p:sp>
        <p:nvSpPr>
          <p:cNvPr id="30" name="Rectangle 29">
            <a:hlinkClick r:id="rId7"/>
          </p:cNvPr>
          <p:cNvSpPr/>
          <p:nvPr/>
        </p:nvSpPr>
        <p:spPr>
          <a:xfrm>
            <a:off x="0" y="762000"/>
            <a:ext cx="2520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Hear about it!</a:t>
            </a:r>
            <a:endParaRPr lang="en-US" sz="2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Spanglish NP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6663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51986" y="749587"/>
            <a:ext cx="1684367" cy="609600"/>
          </a:xfrm>
          <a:prstGeom prst="rect">
            <a:avLst/>
          </a:prstGeom>
        </p:spPr>
      </p:pic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09" y="774752"/>
            <a:ext cx="1747157" cy="559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59187"/>
            <a:ext cx="3058887" cy="1601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21" y="2939500"/>
            <a:ext cx="2209801" cy="1549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3689" r="19142" b="3053"/>
          <a:stretch/>
        </p:blipFill>
        <p:spPr>
          <a:xfrm>
            <a:off x="28458" y="2947397"/>
            <a:ext cx="1169120" cy="15157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31232" y="599924"/>
            <a:ext cx="4288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West African Pidgin English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105438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Many forms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Local languages + English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3" y="1123144"/>
            <a:ext cx="843705" cy="1298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8578"/>
            <a:ext cx="2365021" cy="148128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80402" y="6423845"/>
            <a:ext cx="2497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French + West African</a:t>
            </a:r>
            <a:endParaRPr lang="en-US" sz="2000" b="1" cap="none" spc="0" dirty="0">
              <a:ln w="900" cmpd="sng">
                <a:solidFill>
                  <a:schemeClr val="accent6"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2572" y="4933613"/>
            <a:ext cx="3297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Official language alongside French since 1961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Taught in all schools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Newspapers, radio, and television broadcasts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34855"/>
              </p:ext>
            </p:extLst>
          </p:nvPr>
        </p:nvGraphicFramePr>
        <p:xfrm>
          <a:off x="5409290" y="4670524"/>
          <a:ext cx="3734709" cy="136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94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rgbClr val="002060"/>
                          </a:solidFill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rgbClr val="002060"/>
                          </a:solidFill>
                        </a:rPr>
                        <a:t>HAITIAN CREOLE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rgbClr val="002060"/>
                          </a:solidFill>
                        </a:rPr>
                        <a:t>FRENCH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Marie’s 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Chez Marie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La chaise de Marie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2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Jean’s father’s friend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002060"/>
                          </a:solidFill>
                        </a:rPr>
                        <a:t>Zanmi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 papa Jean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002060"/>
                          </a:solidFill>
                        </a:rPr>
                        <a:t>Lami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 du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</a:rPr>
                        <a:t>pere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 de Jean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96372" y="1839282"/>
            <a:ext cx="3647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“Me? Put poison for master? Nevertheless!” said the cook, side-stepping to avoid a heavy blow from the Minister. . . . Why I go kill my master? . . . </a:t>
            </a:r>
            <a:r>
              <a:rPr lang="en-US" dirty="0" err="1">
                <a:solidFill>
                  <a:srgbClr val="002060"/>
                </a:solidFill>
              </a:rPr>
              <a:t>Abi</a:t>
            </a:r>
            <a:r>
              <a:rPr lang="en-US" dirty="0">
                <a:solidFill>
                  <a:srgbClr val="002060"/>
                </a:solidFill>
              </a:rPr>
              <a:t> my head no correct? And even if to say I de craze why I no go </a:t>
            </a:r>
            <a:r>
              <a:rPr lang="en-US" dirty="0" err="1">
                <a:solidFill>
                  <a:srgbClr val="002060"/>
                </a:solidFill>
              </a:rPr>
              <a:t>go</a:t>
            </a:r>
            <a:r>
              <a:rPr lang="en-US" dirty="0">
                <a:solidFill>
                  <a:srgbClr val="002060"/>
                </a:solidFill>
              </a:rPr>
              <a:t> jump for inside lagoon instead to kill my master?" (a servant, in [Chinua] Achebe's </a:t>
            </a:r>
            <a:r>
              <a:rPr lang="en-US" i="1" dirty="0">
                <a:solidFill>
                  <a:srgbClr val="002060"/>
                </a:solidFill>
              </a:rPr>
              <a:t>A Man of the People</a:t>
            </a:r>
            <a:r>
              <a:rPr lang="en-US" dirty="0">
                <a:solidFill>
                  <a:srgbClr val="002060"/>
                </a:solidFill>
              </a:rPr>
              <a:t>, p. 39)d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" y="1334021"/>
            <a:ext cx="9144001" cy="4873593"/>
          </a:xfrm>
          <a:prstGeom prst="rect">
            <a:avLst/>
          </a:prstGeom>
        </p:spPr>
      </p:pic>
      <p:sp>
        <p:nvSpPr>
          <p:cNvPr id="21" name="Up Arrow 20"/>
          <p:cNvSpPr/>
          <p:nvPr/>
        </p:nvSpPr>
        <p:spPr>
          <a:xfrm rot="946711">
            <a:off x="3215842" y="4281196"/>
            <a:ext cx="568231" cy="1283842"/>
          </a:xfrm>
          <a:prstGeom prst="upArrow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1391" y="5487611"/>
            <a:ext cx="4288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World Pidgin Map</a:t>
            </a:r>
          </a:p>
        </p:txBody>
      </p:sp>
      <p:pic>
        <p:nvPicPr>
          <p:cNvPr id="25" name="Picture 2" descr="C:\Users\ajr10760\AppData\Local\Microsoft\Windows\Temporary Internet Files\Content.IE5\G4DG9IPC\MC900356539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88" y="39599"/>
            <a:ext cx="931295" cy="9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dgin &amp; Creo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79042" y="3967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02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0" grpId="0"/>
      <p:bldP spid="10" grpId="0"/>
      <p:bldP spid="20" grpId="0"/>
      <p:bldP spid="15" grpId="0"/>
      <p:bldP spid="18" grpId="0"/>
      <p:bldP spid="21" grpId="0" animBg="1"/>
      <p:bldP spid="21" grpId="1" animBg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057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Pidgin languages are frequently official languages and have widespread use among the country’s population and media outlets.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1905000" y="152400"/>
            <a:ext cx="51054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133600" y="5105404"/>
            <a:ext cx="14859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334000" y="5105403"/>
            <a:ext cx="16764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5441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404" y="-87092"/>
            <a:ext cx="8464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PIDGIN to CREOLE </a:t>
            </a:r>
            <a:r>
              <a:rPr lang="en-US" sz="54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REVISITED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84917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Hawaiian Pidgin English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945085" y="630759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Back to CONCEPTS</a:t>
            </a:r>
          </a:p>
        </p:txBody>
      </p:sp>
      <p:sp>
        <p:nvSpPr>
          <p:cNvPr id="7" name="Rectangle 6"/>
          <p:cNvSpPr/>
          <p:nvPr/>
        </p:nvSpPr>
        <p:spPr>
          <a:xfrm>
            <a:off x="-76201" y="1676400"/>
            <a:ext cx="9296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Official Languages of Hawaii:  English &amp; Hawaiian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56314"/>
            <a:ext cx="2019321" cy="2556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2315919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EXAMPLE PHRASES:</a:t>
            </a:r>
          </a:p>
          <a:p>
            <a:r>
              <a:rPr lang="en-US" sz="2400" u="sng" dirty="0">
                <a:solidFill>
                  <a:srgbClr val="002060"/>
                </a:solidFill>
              </a:rPr>
              <a:t>Aloha Fridays </a:t>
            </a:r>
            <a:r>
              <a:rPr lang="en-US" sz="2400" dirty="0">
                <a:solidFill>
                  <a:srgbClr val="002060"/>
                </a:solidFill>
              </a:rPr>
              <a:t>– casual Fridays</a:t>
            </a:r>
          </a:p>
          <a:p>
            <a:r>
              <a:rPr lang="en-US" sz="2400" u="sng" dirty="0" err="1">
                <a:solidFill>
                  <a:srgbClr val="002060"/>
                </a:solidFill>
              </a:rPr>
              <a:t>hanabata</a:t>
            </a:r>
            <a:r>
              <a:rPr lang="en-US" sz="2400" dirty="0">
                <a:solidFill>
                  <a:srgbClr val="002060"/>
                </a:solidFill>
              </a:rPr>
              <a:t> days – “back when I was a kid”</a:t>
            </a:r>
          </a:p>
          <a:p>
            <a:r>
              <a:rPr lang="en-US" sz="2400" u="sng" dirty="0">
                <a:solidFill>
                  <a:srgbClr val="002060"/>
                </a:solidFill>
              </a:rPr>
              <a:t>da </a:t>
            </a:r>
            <a:r>
              <a:rPr lang="en-US" sz="2400" u="sng" dirty="0" err="1">
                <a:solidFill>
                  <a:srgbClr val="002060"/>
                </a:solidFill>
              </a:rPr>
              <a:t>kine</a:t>
            </a:r>
            <a:r>
              <a:rPr lang="en-US" sz="2400" u="sng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– phrase used when trying to explain something you can’t think of in words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xkdm2Yw8obM?version=2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625694"/>
            <a:ext cx="3849200" cy="28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1370" y="2888397"/>
            <a:ext cx="33258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ISOGLOSS</a:t>
            </a:r>
            <a:endParaRPr lang="en-US" sz="6000" b="1" cap="none" spc="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ight Arrow 28">
            <a:hlinkClick r:id="rId4" action="ppaction://hlinksldjump"/>
          </p:cNvPr>
          <p:cNvSpPr/>
          <p:nvPr/>
        </p:nvSpPr>
        <p:spPr>
          <a:xfrm>
            <a:off x="6898219" y="614148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hlinkClick r:id="rId4" action="ppaction://hlinksldjump"/>
          </p:cNvPr>
          <p:cNvSpPr txBox="1"/>
          <p:nvPr/>
        </p:nvSpPr>
        <p:spPr>
          <a:xfrm>
            <a:off x="6808478" y="628980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Try Me!  - Sample 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09370" y="358140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North-Midland</a:t>
            </a:r>
            <a:endParaRPr lang="en-US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6778" y="0"/>
            <a:ext cx="4507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Pop, Soda, or ???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32657" y="0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German Dialects</a:t>
            </a:r>
            <a:endParaRPr lang="en-US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70" y="4286250"/>
            <a:ext cx="4714875" cy="2571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19" y="685800"/>
            <a:ext cx="4038600" cy="24331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9" y="662144"/>
            <a:ext cx="2374767" cy="2456797"/>
          </a:xfrm>
          <a:prstGeom prst="rect">
            <a:avLst/>
          </a:prstGeom>
        </p:spPr>
      </p:pic>
      <p:pic>
        <p:nvPicPr>
          <p:cNvPr id="13" name="Picture 2" descr="C:\Users\ajr10760\AppData\Local\Microsoft\Windows\Temporary Internet Files\Content.IE5\G4DG9IPC\MC9003565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05431"/>
            <a:ext cx="931295" cy="9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soglo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0000" y="4524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057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Geographers frequently create an isogloss when trying to visually display the spatial arrangement of a linguistic phenomenon like dialect.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1905000" y="152400"/>
            <a:ext cx="51054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133600" y="5105404"/>
            <a:ext cx="14859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334000" y="5105403"/>
            <a:ext cx="16764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8699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1" y="-87092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ISOGLOSS REVISITED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533399"/>
            <a:ext cx="85465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Maps Reveal Spatial Differences!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6966857" y="6307598"/>
            <a:ext cx="225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Back to CONCEPTS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1219201"/>
            <a:ext cx="3722915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038601"/>
            <a:ext cx="3733801" cy="2806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19202"/>
            <a:ext cx="3124200" cy="2819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75219" y="1752600"/>
            <a:ext cx="176041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What</a:t>
            </a:r>
          </a:p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</a:t>
            </a:r>
          </a:p>
          <a:p>
            <a:pPr algn="ctr"/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</a:p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</a:t>
            </a:r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ay?</a:t>
            </a:r>
          </a:p>
        </p:txBody>
      </p:sp>
      <p:pic>
        <p:nvPicPr>
          <p:cNvPr id="1026" name="Picture 2" descr="Tiny lobsters are tearing this country apart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038602"/>
            <a:ext cx="3124200" cy="28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8185" y="152400"/>
            <a:ext cx="609600" cy="609600"/>
          </a:xfrm>
          <a:prstGeom prst="rect">
            <a:avLst/>
          </a:prstGeom>
        </p:spPr>
      </p:pic>
      <p:sp>
        <p:nvSpPr>
          <p:cNvPr id="4" name="Snip Same Side Corner Rectangle 3"/>
          <p:cNvSpPr/>
          <p:nvPr/>
        </p:nvSpPr>
        <p:spPr>
          <a:xfrm>
            <a:off x="1905000" y="152400"/>
            <a:ext cx="51054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Question One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_______________ are also known as trade languages since they are often used in the business community as “second” languages among people whose first languages are different.</a:t>
            </a:r>
          </a:p>
        </p:txBody>
      </p:sp>
      <p:sp>
        <p:nvSpPr>
          <p:cNvPr id="7" name="TextBox 6">
            <a:hlinkClick r:id="" action="ppaction://noaction">
              <a:snd r:embed="rId5" name="explode.wav"/>
            </a:hlinkClick>
          </p:cNvPr>
          <p:cNvSpPr txBox="1"/>
          <p:nvPr/>
        </p:nvSpPr>
        <p:spPr>
          <a:xfrm>
            <a:off x="2971800" y="3962400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A.  Pidgin languages</a:t>
            </a:r>
          </a:p>
        </p:txBody>
      </p:sp>
      <p:sp>
        <p:nvSpPr>
          <p:cNvPr id="8" name="TextBox 7">
            <a:hlinkClick r:id="" action="ppaction://noaction">
              <a:snd r:embed="rId5" name="explode.wav"/>
            </a:hlinkClick>
          </p:cNvPr>
          <p:cNvSpPr txBox="1"/>
          <p:nvPr/>
        </p:nvSpPr>
        <p:spPr>
          <a:xfrm>
            <a:off x="2971800" y="4485620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B.  Official languages</a:t>
            </a:r>
          </a:p>
        </p:txBody>
      </p:sp>
      <p:sp>
        <p:nvSpPr>
          <p:cNvPr id="9" name="TextBox 8">
            <a:hlinkClick r:id="" action="ppaction://noaction">
              <a:snd r:embed="rId5" name="explode.wav"/>
            </a:hlinkClick>
          </p:cNvPr>
          <p:cNvSpPr txBox="1"/>
          <p:nvPr/>
        </p:nvSpPr>
        <p:spPr>
          <a:xfrm>
            <a:off x="2971800" y="5008840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C.  Creole languages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5532060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D.  Lingua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francas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hlinkClick r:id="" action="ppaction://noaction">
              <a:snd r:embed="rId5" name="explode.wav"/>
            </a:hlinkClick>
          </p:cNvPr>
          <p:cNvSpPr txBox="1"/>
          <p:nvPr/>
        </p:nvSpPr>
        <p:spPr>
          <a:xfrm>
            <a:off x="2971800" y="6049803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E.  Dialects</a:t>
            </a:r>
          </a:p>
        </p:txBody>
      </p:sp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7032173" y="6307598"/>
            <a:ext cx="225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NEXT QUESTION!</a:t>
            </a:r>
          </a:p>
        </p:txBody>
      </p:sp>
      <p:pic>
        <p:nvPicPr>
          <p:cNvPr id="2" name="Picture 1" descr="A Social Media Helpline for Schools: I Can Helpline ...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72" y="4383480"/>
            <a:ext cx="1524000" cy="1524000"/>
          </a:xfrm>
          <a:prstGeom prst="rect">
            <a:avLst/>
          </a:prstGeom>
        </p:spPr>
      </p:pic>
      <p:sp>
        <p:nvSpPr>
          <p:cNvPr id="3" name="Smiley Face 2"/>
          <p:cNvSpPr/>
          <p:nvPr/>
        </p:nvSpPr>
        <p:spPr>
          <a:xfrm>
            <a:off x="6385154" y="4813262"/>
            <a:ext cx="914400" cy="99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7300955" y="5084186"/>
            <a:ext cx="615042" cy="5715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Navig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743" y="126218"/>
            <a:ext cx="1042355" cy="10423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9332" y="10886"/>
            <a:ext cx="473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140" y="743663"/>
            <a:ext cx="4633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Tutorial Navigation</a:t>
            </a:r>
            <a:endParaRPr lang="en-US" sz="4400" b="1" cap="none" spc="0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40" y="1513104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BEGIN – Explore any concept from the CONTENTS Slide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1</a:t>
            </a:r>
            <a:r>
              <a:rPr lang="en-US" sz="2400" b="1" baseline="30000" dirty="0">
                <a:solidFill>
                  <a:srgbClr val="002060"/>
                </a:solidFill>
              </a:rPr>
              <a:t>st</a:t>
            </a:r>
            <a:r>
              <a:rPr lang="en-US" sz="2400" b="1" dirty="0">
                <a:solidFill>
                  <a:srgbClr val="002060"/>
                </a:solidFill>
              </a:rPr>
              <a:t> - Explore the multimedia examples of the concept by clicking on pictures or video to expand and/or play each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USE SPACE BAR to proceed to each example on slide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2</a:t>
            </a:r>
            <a:r>
              <a:rPr lang="en-US" sz="2400" b="1" baseline="30000" dirty="0">
                <a:solidFill>
                  <a:srgbClr val="002060"/>
                </a:solidFill>
              </a:rPr>
              <a:t>nd</a:t>
            </a:r>
            <a:r>
              <a:rPr lang="en-US" sz="2400" b="1" dirty="0">
                <a:solidFill>
                  <a:srgbClr val="002060"/>
                </a:solidFill>
              </a:rPr>
              <a:t> – Click on “Try Me! – Sample ?” Arrow to answer a test question to check your understanding (</a:t>
            </a:r>
            <a:r>
              <a:rPr lang="en-US" sz="2400" b="1">
                <a:solidFill>
                  <a:srgbClr val="002060"/>
                </a:solidFill>
              </a:rPr>
              <a:t>Don’t use space bar!)</a:t>
            </a:r>
            <a:endParaRPr lang="en-US" sz="2400" b="1" dirty="0">
              <a:solidFill>
                <a:srgbClr val="00206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b="1" baseline="30000" dirty="0">
                <a:solidFill>
                  <a:srgbClr val="002060"/>
                </a:solidFill>
              </a:rPr>
              <a:t>rd</a:t>
            </a:r>
            <a:r>
              <a:rPr lang="en-US" sz="2400" b="1" dirty="0">
                <a:solidFill>
                  <a:srgbClr val="002060"/>
                </a:solidFill>
              </a:rPr>
              <a:t> – If incorrect, explore an additional example on the next slide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4</a:t>
            </a:r>
            <a:r>
              <a:rPr lang="en-US" sz="2400" b="1" baseline="30000" dirty="0">
                <a:solidFill>
                  <a:srgbClr val="002060"/>
                </a:solidFill>
              </a:rPr>
              <a:t>th</a:t>
            </a:r>
            <a:r>
              <a:rPr lang="en-US" sz="2400" b="1" dirty="0">
                <a:solidFill>
                  <a:srgbClr val="002060"/>
                </a:solidFill>
              </a:rPr>
              <a:t> – Take the 5-question vocabulary quiz to see what you’ve learned!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350" y="5257800"/>
            <a:ext cx="7759304" cy="646331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Return to CONTENTS from any concept!</a:t>
            </a:r>
          </a:p>
        </p:txBody>
      </p:sp>
      <p:sp>
        <p:nvSpPr>
          <p:cNvPr id="14" name="Right Arrow 13">
            <a:hlinkClick r:id="rId5" action="ppaction://hlinksldjump"/>
          </p:cNvPr>
          <p:cNvSpPr/>
          <p:nvPr/>
        </p:nvSpPr>
        <p:spPr>
          <a:xfrm>
            <a:off x="6629400" y="6022755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6607628" y="6171079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BEGIN! *CONCEPTS</a:t>
            </a:r>
          </a:p>
        </p:txBody>
      </p:sp>
      <p:pic>
        <p:nvPicPr>
          <p:cNvPr id="17" name="Picture 2" descr="C:\Users\ajr10760\AppData\Local\Microsoft\Windows\Temporary Internet Files\Content.IE5\G4DG9IPC\MC90035653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85" y="21915"/>
            <a:ext cx="1070138" cy="11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9212" y="1118456"/>
            <a:ext cx="118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NARRATOR</a:t>
            </a:r>
          </a:p>
        </p:txBody>
      </p:sp>
    </p:spTree>
    <p:extLst>
      <p:ext uri="{BB962C8B-B14F-4D97-AF65-F5344CB8AC3E}">
        <p14:creationId xmlns:p14="http://schemas.microsoft.com/office/powerpoint/2010/main" val="28636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1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1905000" y="152400"/>
            <a:ext cx="51054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Question TWO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Informally, _______________ develop over time to orally bridge the communication gap that exists between people who frequently interact but speak different languages.</a:t>
            </a:r>
          </a:p>
        </p:txBody>
      </p:sp>
      <p:sp>
        <p:nvSpPr>
          <p:cNvPr id="7" name="TextBox 6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3861468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A.  dialects</a:t>
            </a:r>
          </a:p>
        </p:txBody>
      </p:sp>
      <p:sp>
        <p:nvSpPr>
          <p:cNvPr id="8" name="TextBox 7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4384688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B.  Creole languages</a:t>
            </a:r>
          </a:p>
        </p:txBody>
      </p:sp>
      <p:sp>
        <p:nvSpPr>
          <p:cNvPr id="9" name="TextBox 8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4907908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C.  lingua </a:t>
            </a:r>
            <a:r>
              <a:rPr lang="en-US" sz="2800" b="1" dirty="0" err="1">
                <a:solidFill>
                  <a:srgbClr val="002060"/>
                </a:solidFill>
              </a:rPr>
              <a:t>francas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5431128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D.  isoglosses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3071" y="5948871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E.  pidgin languages</a:t>
            </a: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7032173" y="6307598"/>
            <a:ext cx="225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NEXT QUESTION!</a:t>
            </a: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8842" y="185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6941" y="228600"/>
            <a:ext cx="609600" cy="609600"/>
          </a:xfrm>
          <a:prstGeom prst="rect">
            <a:avLst/>
          </a:prstGeom>
        </p:spPr>
      </p:pic>
      <p:sp>
        <p:nvSpPr>
          <p:cNvPr id="4" name="Snip Same Side Corner Rectangle 3"/>
          <p:cNvSpPr/>
          <p:nvPr/>
        </p:nvSpPr>
        <p:spPr>
          <a:xfrm>
            <a:off x="1676399" y="152400"/>
            <a:ext cx="55626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Question THREE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86" y="1752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_______________ reveal interesting spatial differences within or between languages in terms of vocabulary or pronunciation.</a:t>
            </a:r>
          </a:p>
        </p:txBody>
      </p:sp>
      <p:sp>
        <p:nvSpPr>
          <p:cNvPr id="7" name="TextBox 6">
            <a:hlinkClick r:id="" action="ppaction://noaction">
              <a:snd r:embed="rId5" name="explode.wav"/>
            </a:hlinkClick>
          </p:cNvPr>
          <p:cNvSpPr txBox="1"/>
          <p:nvPr/>
        </p:nvSpPr>
        <p:spPr>
          <a:xfrm>
            <a:off x="2803071" y="3733800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A.  Dialects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3071" y="4257020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B.  Isoglosses</a:t>
            </a:r>
          </a:p>
        </p:txBody>
      </p:sp>
      <p:sp>
        <p:nvSpPr>
          <p:cNvPr id="9" name="TextBox 8">
            <a:hlinkClick r:id="" action="ppaction://noaction">
              <a:snd r:embed="rId5" name="explode.wav"/>
            </a:hlinkClick>
          </p:cNvPr>
          <p:cNvSpPr txBox="1"/>
          <p:nvPr/>
        </p:nvSpPr>
        <p:spPr>
          <a:xfrm>
            <a:off x="2803071" y="4780240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C.  Lingua </a:t>
            </a:r>
            <a:r>
              <a:rPr lang="en-US" sz="2800" b="1" dirty="0" err="1">
                <a:solidFill>
                  <a:srgbClr val="002060"/>
                </a:solidFill>
              </a:rPr>
              <a:t>francas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hlinkClick r:id="" action="ppaction://noaction">
              <a:snd r:embed="rId5" name="explode.wav"/>
            </a:hlinkClick>
          </p:cNvPr>
          <p:cNvSpPr txBox="1"/>
          <p:nvPr/>
        </p:nvSpPr>
        <p:spPr>
          <a:xfrm>
            <a:off x="2803071" y="5303460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D.  Pidgin languages</a:t>
            </a:r>
          </a:p>
        </p:txBody>
      </p:sp>
      <p:sp>
        <p:nvSpPr>
          <p:cNvPr id="11" name="TextBox 10">
            <a:hlinkClick r:id="" action="ppaction://noaction">
              <a:snd r:embed="rId5" name="explode.wav"/>
            </a:hlinkClick>
          </p:cNvPr>
          <p:cNvSpPr txBox="1"/>
          <p:nvPr/>
        </p:nvSpPr>
        <p:spPr>
          <a:xfrm>
            <a:off x="2803071" y="5821203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E.  Creole languages</a:t>
            </a:r>
          </a:p>
        </p:txBody>
      </p:sp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7032173" y="6307598"/>
            <a:ext cx="225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NEXT QUESTION!</a:t>
            </a:r>
          </a:p>
        </p:txBody>
      </p:sp>
    </p:spTree>
    <p:extLst>
      <p:ext uri="{BB962C8B-B14F-4D97-AF65-F5344CB8AC3E}">
        <p14:creationId xmlns:p14="http://schemas.microsoft.com/office/powerpoint/2010/main" val="15348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1600200" y="141514"/>
            <a:ext cx="55626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Question FOUR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86" y="15240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 multicultural countries, movements to create a/an</a:t>
            </a:r>
          </a:p>
          <a:p>
            <a:r>
              <a:rPr lang="en-US" sz="3200" b="1" dirty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_______________ can cause conflicts stemming from groups who feel excluded from important functions and opportunities.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3071" y="3840540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A.  official language</a:t>
            </a:r>
          </a:p>
        </p:txBody>
      </p:sp>
      <p:sp>
        <p:nvSpPr>
          <p:cNvPr id="8" name="TextBox 7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4363760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B.  pidgin language</a:t>
            </a:r>
          </a:p>
        </p:txBody>
      </p:sp>
      <p:sp>
        <p:nvSpPr>
          <p:cNvPr id="9" name="TextBox 8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4886980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C.  Creole language</a:t>
            </a:r>
          </a:p>
        </p:txBody>
      </p:sp>
      <p:sp>
        <p:nvSpPr>
          <p:cNvPr id="10" name="TextBox 9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5410200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D.  dialect</a:t>
            </a:r>
          </a:p>
        </p:txBody>
      </p:sp>
      <p:sp>
        <p:nvSpPr>
          <p:cNvPr id="11" name="TextBox 10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5927943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E.  isogloss</a:t>
            </a: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7032173" y="6307598"/>
            <a:ext cx="225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NEXT QUESTION!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1600200" y="141514"/>
            <a:ext cx="55626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Question FIVE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86" y="143839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American students who don’t understand differences in _______________ may get themselves into some rather interesting, and potentially problematic, situations when visiting the United Kingdom.</a:t>
            </a:r>
          </a:p>
        </p:txBody>
      </p:sp>
      <p:sp>
        <p:nvSpPr>
          <p:cNvPr id="7" name="TextBox 6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3992940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A.  lingua </a:t>
            </a:r>
            <a:r>
              <a:rPr lang="en-US" sz="2800" b="1" dirty="0" err="1">
                <a:solidFill>
                  <a:srgbClr val="002060"/>
                </a:solidFill>
              </a:rPr>
              <a:t>francas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4516160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B.  pidgin languages</a:t>
            </a:r>
          </a:p>
        </p:txBody>
      </p:sp>
      <p:sp>
        <p:nvSpPr>
          <p:cNvPr id="9" name="TextBox 8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5039380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C.  Creole languages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3071" y="5562600"/>
            <a:ext cx="330925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D.  dialects</a:t>
            </a:r>
          </a:p>
        </p:txBody>
      </p:sp>
      <p:sp>
        <p:nvSpPr>
          <p:cNvPr id="11" name="TextBox 10">
            <a:hlinkClick r:id="" action="ppaction://noaction">
              <a:snd r:embed="rId4" name="explode.wav"/>
            </a:hlinkClick>
          </p:cNvPr>
          <p:cNvSpPr txBox="1"/>
          <p:nvPr/>
        </p:nvSpPr>
        <p:spPr>
          <a:xfrm>
            <a:off x="2803071" y="6080343"/>
            <a:ext cx="330925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E.  official languages</a:t>
            </a: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6966857" y="6307598"/>
            <a:ext cx="225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Back to CONCEPTS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0886"/>
            <a:ext cx="624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TUTORIAL CONCEPTS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934216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Click on any of the following language concepts to explore its meaning and several important examples!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Return after each to explore or re-visit in any order you would like!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3212683" y="1775703"/>
            <a:ext cx="2559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DIALECT</a:t>
            </a:r>
            <a:endParaRPr lang="en-US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111827" y="2442014"/>
            <a:ext cx="4941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LINGUA FRANCA</a:t>
            </a:r>
            <a:endParaRPr lang="en-US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539910" y="3136738"/>
            <a:ext cx="6128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OFFICIAL LANGUAGE</a:t>
            </a:r>
            <a:endParaRPr lang="en-US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2167683" y="3820874"/>
            <a:ext cx="464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PIDGIN-CREOLE</a:t>
            </a:r>
            <a:endParaRPr lang="en-US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988580" y="4517558"/>
            <a:ext cx="3008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ISOGLOSS</a:t>
            </a:r>
            <a:endParaRPr lang="en-US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2581292" y="5203356"/>
            <a:ext cx="3822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VOCAB QUIZ</a:t>
            </a:r>
            <a:endParaRPr lang="en-US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4015" y="6229137"/>
            <a:ext cx="145404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SOURCES</a:t>
            </a: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228600" y="6242531"/>
            <a:ext cx="145404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TITLE</a:t>
            </a:r>
          </a:p>
        </p:txBody>
      </p:sp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3505200" y="6223268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4155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al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8842" y="3058905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5531" y="2719762"/>
            <a:ext cx="33511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DIALECT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488" y="-83568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1232" y="-61796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5952" y="620480"/>
            <a:ext cx="162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lgerian" pitchFamily="82" charset="0"/>
                <a:cs typeface="Andalus" pitchFamily="18" charset="-78"/>
              </a:rPr>
              <a:t>ENGLISH</a:t>
            </a:r>
          </a:p>
        </p:txBody>
      </p:sp>
      <p:sp>
        <p:nvSpPr>
          <p:cNvPr id="12" name="Left Arrow 11"/>
          <p:cNvSpPr/>
          <p:nvPr/>
        </p:nvSpPr>
        <p:spPr>
          <a:xfrm rot="21047142">
            <a:off x="5982387" y="1085641"/>
            <a:ext cx="550547" cy="55134"/>
          </a:xfrm>
          <a:prstGeom prst="lef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1545859">
            <a:off x="7489607" y="1071121"/>
            <a:ext cx="550547" cy="55134"/>
          </a:xfrm>
          <a:prstGeom prst="lef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27755" y="1157595"/>
            <a:ext cx="8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 Old Face" pitchFamily="18" charset="0"/>
              </a:rPr>
              <a:t>British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9549" y="1136524"/>
            <a:ext cx="112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askerville Old Face" pitchFamily="18" charset="0"/>
              </a:rPr>
              <a:t>American</a:t>
            </a:r>
          </a:p>
        </p:txBody>
      </p:sp>
      <p:pic>
        <p:nvPicPr>
          <p:cNvPr id="1029" name="Picture 5" descr="C:\Users\ajr10760\AppData\Local\Microsoft\Windows\Temporary Internet Files\Content.IE5\S21SDKOQ\MC900413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23" y="1454663"/>
            <a:ext cx="385423" cy="4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jr10760\AppData\Local\Microsoft\Windows\Temporary Internet Files\Content.IE5\RD6GO6XT\MC9002157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95" y="1505856"/>
            <a:ext cx="699479" cy="4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62175" y="1429258"/>
            <a:ext cx="8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chips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75" y="1872625"/>
            <a:ext cx="670670" cy="5253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64650" y="2037773"/>
            <a:ext cx="11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patience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5337" y="2016702"/>
            <a:ext cx="11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solitaire</a:t>
            </a:r>
          </a:p>
        </p:txBody>
      </p:sp>
      <p:pic>
        <p:nvPicPr>
          <p:cNvPr id="1032" name="Picture 8" descr="C:\Users\ajr10760\AppData\Local\Microsoft\Windows\Temporary Internet Files\Content.IE5\RD6GO6XT\MC90031939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10" y="2514030"/>
            <a:ext cx="911200" cy="4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33378" y="2535096"/>
            <a:ext cx="66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lorry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56919" y="2514025"/>
            <a:ext cx="79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truck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87082" y="35814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PRONUNCIATION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65314" y="4188690"/>
            <a:ext cx="37011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Regional </a:t>
            </a:r>
            <a:r>
              <a:rPr lang="en-US" sz="2800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Dialect Meme</a:t>
            </a:r>
            <a:endParaRPr lang="en-US" sz="2800" b="1" cap="none" spc="0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4649703"/>
            <a:ext cx="484619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Say these words:</a:t>
            </a:r>
            <a:br>
              <a:rPr lang="en-US" sz="900" dirty="0"/>
            </a:br>
            <a:r>
              <a:rPr lang="en-US" sz="900" dirty="0"/>
              <a:t>A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unt, Route, Wash, Oil, Theater, Iron, Salmon, Caramel, Fire, Water, Sure, Data, Ruin,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Crayon, Toilet, New Orleans, Pecan, Both, Again, Probably, Spitting image, Alabama,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Lawyer, Coupon, Mayonnaise, Syrup, Pajamas, Caught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Now answer these questions: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is it called when you throw toilet paper on a house?                   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9"/>
              </a:rPr>
              <a:t>Meme Video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is the bug that when you touch it, it curls into a ball? 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is the bubbly carbonated drink called? 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do you call gym shoes? 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do you say to address a group of people? 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do you call the kind of spider that has an oval-shaped body and extremely long legs? 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do you call your grandparents? 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do you call the wheeled contraption in which you carry groceries at the supermarket? 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do you call it when rain falls while the sun is shining? 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is the thing you change the TV channel with?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29200" y="35814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GRAMMAR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09" y="4678899"/>
            <a:ext cx="1975009" cy="217910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791494" y="4229925"/>
            <a:ext cx="37011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Appalachian Dialect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2528" y="4753145"/>
            <a:ext cx="2388782" cy="14465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“I done it already.”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“He don’t know no better.”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“They was there.”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" y="641218"/>
            <a:ext cx="4462806" cy="2299286"/>
          </a:xfrm>
          <a:prstGeom prst="rect">
            <a:avLst/>
          </a:prstGeom>
        </p:spPr>
      </p:pic>
      <p:sp>
        <p:nvSpPr>
          <p:cNvPr id="40" name="Right Arrow 39">
            <a:hlinkClick r:id="rId12" action="ppaction://hlinksldjump"/>
          </p:cNvPr>
          <p:cNvSpPr/>
          <p:nvPr/>
        </p:nvSpPr>
        <p:spPr>
          <a:xfrm>
            <a:off x="6898219" y="614148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hlinkClick r:id="rId12" action="ppaction://hlinksldjump"/>
          </p:cNvPr>
          <p:cNvSpPr txBox="1"/>
          <p:nvPr/>
        </p:nvSpPr>
        <p:spPr>
          <a:xfrm>
            <a:off x="6808478" y="628980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Try Me!  - Sample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88" y="1259508"/>
            <a:ext cx="38793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80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Which type of Spanish do yo</a:t>
            </a:r>
            <a:r>
              <a:rPr lang="en-US" sz="2800" b="1" dirty="0">
                <a:ln w="180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 know?</a:t>
            </a:r>
            <a:endParaRPr lang="en-US" sz="2800" b="1" cap="none" spc="0" dirty="0">
              <a:ln w="18000">
                <a:solidFill>
                  <a:schemeClr val="accent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" name="Picture 2" descr="C:\Users\ajr10760\AppData\Local\Microsoft\Windows\Temporary Internet Files\Content.IE5\G4DG9IPC\MC90035653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48" y="3025368"/>
            <a:ext cx="597094" cy="6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51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/>
      <p:bldP spid="15" grpId="0"/>
      <p:bldP spid="16" grpId="0"/>
      <p:bldP spid="23" grpId="0"/>
      <p:bldP spid="24" grpId="0"/>
      <p:bldP spid="27" grpId="0"/>
      <p:bldP spid="28" grpId="0"/>
      <p:bldP spid="18" grpId="0"/>
      <p:bldP spid="20" grpId="0"/>
      <p:bldP spid="35" grpId="0"/>
      <p:bldP spid="22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7526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If you encounter a speaker of a different dialect of your language, you will generally be unable to communicate with them if you have never encountered the dialect previously.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1905000" y="152400"/>
            <a:ext cx="51054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133600" y="5105404"/>
            <a:ext cx="14859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334000" y="5105403"/>
            <a:ext cx="16764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8391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74949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DIALECT REVISITED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845" y="1537791"/>
            <a:ext cx="4785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Which type of English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r>
              <a:rPr lang="en-U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you speak?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2861230"/>
            <a:ext cx="5067888" cy="3050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2978510" cy="2457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367647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Will they get this figured out?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22752"/>
            <a:ext cx="2237137" cy="2036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147" y="5912099"/>
            <a:ext cx="478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Do you feel confident you can travel the entire United States and communicate everywhere?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495634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Just for fun!</a:t>
            </a:r>
          </a:p>
        </p:txBody>
      </p:sp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6945085" y="630759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Back to CONCEPTS</a:t>
            </a:r>
          </a:p>
        </p:txBody>
      </p:sp>
      <p:pic>
        <p:nvPicPr>
          <p:cNvPr id="2" name="Dialect Revisit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" name="Picture 2" descr="C:\Users\ajr10760\AppData\Local\Microsoft\Windows\Temporary Internet Files\Content.IE5\G4DG9IPC\MC90035653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02" y="0"/>
            <a:ext cx="931295" cy="9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91765" y="935076"/>
            <a:ext cx="118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NARRATOR</a:t>
            </a:r>
          </a:p>
        </p:txBody>
      </p:sp>
    </p:spTree>
    <p:extLst>
      <p:ext uri="{BB962C8B-B14F-4D97-AF65-F5344CB8AC3E}">
        <p14:creationId xmlns:p14="http://schemas.microsoft.com/office/powerpoint/2010/main" val="13282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60" y="668130"/>
            <a:ext cx="3076118" cy="246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8656" y="2888397"/>
            <a:ext cx="44112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LINGUA FRANCA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4" y="0"/>
            <a:ext cx="1676399" cy="1577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7432" y="-76203"/>
            <a:ext cx="3689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  <a:t>How can a French pilot land a plane in Moscow, Russia?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3542" y="1587894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Cooper Black" pitchFamily="18" charset="0"/>
              </a:rPr>
              <a:t>International</a:t>
            </a:r>
          </a:p>
          <a:p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Cooper Black" pitchFamily="18" charset="0"/>
              </a:rPr>
              <a:t>Online </a:t>
            </a:r>
          </a:p>
          <a:p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Cooper Black" pitchFamily="18" charset="0"/>
              </a:rPr>
              <a:t>Communication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87086" y="2635819"/>
            <a:ext cx="2405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ENGLISH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0030" y="-174176"/>
            <a:ext cx="2405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RUSSIAN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4344" y="1664096"/>
            <a:ext cx="3689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ooper Black" pitchFamily="18" charset="0"/>
              </a:rPr>
              <a:t>How would businessmen in Kazakhstan and Kyrgyzstan negotiate contracts?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54" y="496942"/>
            <a:ext cx="3962399" cy="12463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61264" y="3318570"/>
            <a:ext cx="984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</a:p>
          <a:p>
            <a:pPr lvl="0" algn="ctr"/>
            <a:r>
              <a:rPr lang="en-US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</a:p>
          <a:p>
            <a:pPr lvl="0" algn="ctr"/>
            <a:r>
              <a:rPr lang="en-US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</a:p>
          <a:p>
            <a:pPr lvl="0" algn="ctr"/>
            <a:r>
              <a:rPr lang="en-US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</a:p>
          <a:p>
            <a:pPr lvl="0" algn="ctr"/>
            <a:r>
              <a:rPr lang="en-US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</a:p>
          <a:p>
            <a:pPr lvl="0" algn="ctr"/>
            <a:r>
              <a:rPr lang="en-US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</a:p>
          <a:p>
            <a:pPr lvl="0" algn="ctr"/>
            <a:r>
              <a:rPr lang="en-US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97623"/>
            <a:ext cx="1295400" cy="17592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74370" y="411558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+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5" y="3697623"/>
            <a:ext cx="1168443" cy="17592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89124" y="411558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=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21" y="3682044"/>
            <a:ext cx="1213345" cy="17904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9482" y="5366658"/>
            <a:ext cx="153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  <a:t>Bantu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  <a:t>migration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0148" y="5366658"/>
            <a:ext cx="153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  <a:t>Arabic &amp;</a:t>
            </a:r>
            <a:b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  <a:t>Islam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47606" y="5454210"/>
            <a:ext cx="153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  <a:t>Swahili!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11" y="5922182"/>
            <a:ext cx="538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1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Cooper Black" pitchFamily="18" charset="0"/>
              </a:rPr>
              <a:t>90% of Tanzanians speak Swahili</a:t>
            </a:r>
          </a:p>
          <a:p>
            <a:r>
              <a:rPr lang="en-US" sz="21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Cooper Black" pitchFamily="18" charset="0"/>
              </a:rPr>
              <a:t>In addition to their first language!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06264" y="3984170"/>
            <a:ext cx="2405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FRENCH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6956" y="4139585"/>
            <a:ext cx="2047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Cooper Black" pitchFamily="18" charset="0"/>
              </a:rPr>
              <a:t>International </a:t>
            </a:r>
          </a:p>
          <a:p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Cooper Black" pitchFamily="18" charset="0"/>
              </a:rPr>
              <a:t>Language of</a:t>
            </a:r>
          </a:p>
          <a:p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Cooper Black" pitchFamily="18" charset="0"/>
              </a:rPr>
              <a:t>Diplomacy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47" y="5099075"/>
            <a:ext cx="651982" cy="7155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63" y="4698806"/>
            <a:ext cx="1718743" cy="10217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79531" y="5665152"/>
            <a:ext cx="246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  <a:t>Official language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ooper Black" pitchFamily="18" charset="0"/>
              </a:rPr>
              <a:t>33 countries! </a:t>
            </a:r>
          </a:p>
        </p:txBody>
      </p:sp>
      <p:sp>
        <p:nvSpPr>
          <p:cNvPr id="29" name="Right Arrow 28">
            <a:hlinkClick r:id="rId12" action="ppaction://hlinksldjump"/>
          </p:cNvPr>
          <p:cNvSpPr/>
          <p:nvPr/>
        </p:nvSpPr>
        <p:spPr>
          <a:xfrm>
            <a:off x="6898219" y="614148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6808478" y="628980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Try Me!  - Sample 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28" y="2458897"/>
            <a:ext cx="2414072" cy="1656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71" y="622881"/>
            <a:ext cx="7036492" cy="5634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" y="2558466"/>
            <a:ext cx="9124965" cy="4332190"/>
          </a:xfrm>
          <a:prstGeom prst="rect">
            <a:avLst/>
          </a:prstGeom>
        </p:spPr>
      </p:pic>
      <p:pic>
        <p:nvPicPr>
          <p:cNvPr id="33" name="Picture 2" descr="C:\Users\ajr10760\AppData\Local\Microsoft\Windows\Temporary Internet Files\Content.IE5\G4DG9IPC\MC900356539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09" y="429080"/>
            <a:ext cx="931295" cy="9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Lingua Franca D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51917" y="7974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60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  <p:bldP spid="14" grpId="0"/>
      <p:bldP spid="17" grpId="0"/>
      <p:bldP spid="19" grpId="0"/>
      <p:bldP spid="20" grpId="0"/>
      <p:bldP spid="21" grpId="0"/>
      <p:bldP spid="22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7526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Traveling is easier for Americans and Britons since English is one of the most common lingua </a:t>
            </a:r>
            <a:r>
              <a:rPr lang="en-US" sz="3600" b="1" dirty="0" err="1">
                <a:solidFill>
                  <a:srgbClr val="002060"/>
                </a:solidFill>
              </a:rPr>
              <a:t>francas</a:t>
            </a:r>
            <a:r>
              <a:rPr lang="en-US" sz="3600" b="1" dirty="0">
                <a:solidFill>
                  <a:srgbClr val="002060"/>
                </a:solidFill>
              </a:rPr>
              <a:t> in the 21</a:t>
            </a:r>
            <a:r>
              <a:rPr lang="en-US" sz="3600" b="1" baseline="30000" dirty="0">
                <a:solidFill>
                  <a:srgbClr val="002060"/>
                </a:solidFill>
              </a:rPr>
              <a:t>st</a:t>
            </a:r>
            <a:r>
              <a:rPr lang="en-US" sz="3600" b="1" dirty="0">
                <a:solidFill>
                  <a:srgbClr val="002060"/>
                </a:solidFill>
              </a:rPr>
              <a:t> century due to the globalization of communication via the Internet.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1905000" y="152400"/>
            <a:ext cx="5105400" cy="1003697"/>
          </a:xfrm>
          <a:prstGeom prst="snip2Same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TRUE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or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false</a:t>
            </a:r>
            <a:r>
              <a:rPr lang="en-US" sz="54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133600" y="5105404"/>
            <a:ext cx="14859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TRUE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334000" y="5105403"/>
            <a:ext cx="16764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83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2641" y="-87092"/>
            <a:ext cx="89212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LINGUA FRANCA</a:t>
            </a:r>
            <a:r>
              <a:rPr lang="en-US" sz="6000" b="1" cap="none" spc="0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REVISITED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5953" y="802425"/>
            <a:ext cx="32640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HEBREW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514600"/>
            <a:ext cx="4785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</a:rPr>
              <a:t>Update Hebrew after centuries of religious-only use by Jews everywhere!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6966857" y="6159274"/>
            <a:ext cx="2177143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6945085" y="6307598"/>
            <a:ext cx="22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Back to CONCEPTS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8848" y="1901093"/>
            <a:ext cx="25019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PROBLEM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4478" y="1901094"/>
            <a:ext cx="26090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5485"/>
            <a:ext cx="4601902" cy="3172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99595"/>
            <a:ext cx="1408176" cy="1798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32576" y="3880333"/>
            <a:ext cx="3011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Arrived from Lithuania – 1881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8276" y="4853702"/>
            <a:ext cx="3240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6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Main force behind</a:t>
            </a:r>
          </a:p>
          <a:p>
            <a:pPr algn="ctr"/>
            <a:r>
              <a:rPr lang="en-US" sz="26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revival of MODERN</a:t>
            </a:r>
          </a:p>
          <a:p>
            <a:pPr algn="ctr"/>
            <a:r>
              <a:rPr lang="en-US" sz="26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Hebrew!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218" y="5714998"/>
            <a:ext cx="1646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BEN YEHUDA</a:t>
            </a:r>
          </a:p>
        </p:txBody>
      </p:sp>
    </p:spTree>
    <p:extLst>
      <p:ext uri="{BB962C8B-B14F-4D97-AF65-F5344CB8AC3E}">
        <p14:creationId xmlns:p14="http://schemas.microsoft.com/office/powerpoint/2010/main" val="24621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1142</Words>
  <Application>Microsoft Office PowerPoint</Application>
  <PresentationFormat>On-screen Show (4:3)</PresentationFormat>
  <Paragraphs>241</Paragraphs>
  <Slides>23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Algerian</vt:lpstr>
      <vt:lpstr>Arial</vt:lpstr>
      <vt:lpstr>Baskerville Old Face</vt:lpstr>
      <vt:lpstr>Calibri</vt:lpstr>
      <vt:lpstr>Cooper Black</vt:lpstr>
      <vt:lpstr>Lucida Handwriting</vt:lpstr>
      <vt:lpstr>Wingdings</vt:lpstr>
      <vt:lpstr>Office Theme</vt:lpstr>
      <vt:lpstr>iRespondQuestionMaster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Auld</dc:creator>
  <cp:lastModifiedBy>Emily Hogarth</cp:lastModifiedBy>
  <cp:revision>120</cp:revision>
  <dcterms:created xsi:type="dcterms:W3CDTF">2013-11-02T17:20:49Z</dcterms:created>
  <dcterms:modified xsi:type="dcterms:W3CDTF">2019-11-05T20:22:22Z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