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notesMasterIdLst>
    <p:notesMasterId r:id="rId56"/>
  </p:notesMasterIdLst>
  <p:sldIdLst>
    <p:sldId id="304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86" r:id="rId12"/>
    <p:sldId id="264" r:id="rId13"/>
    <p:sldId id="265" r:id="rId14"/>
    <p:sldId id="266" r:id="rId15"/>
    <p:sldId id="267" r:id="rId16"/>
    <p:sldId id="268" r:id="rId17"/>
    <p:sldId id="338" r:id="rId18"/>
    <p:sldId id="271" r:id="rId19"/>
    <p:sldId id="269" r:id="rId20"/>
    <p:sldId id="274" r:id="rId21"/>
    <p:sldId id="270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>
      <p:cViewPr varScale="1">
        <p:scale>
          <a:sx n="67" d="100"/>
          <a:sy n="67" d="100"/>
        </p:scale>
        <p:origin x="11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80277-326A-40E1-8EDB-388E1257D32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6198-9177-482B-B265-6BC532E75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325D8-72D9-49D2-9303-C2083269B2EA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2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269E2-8577-4F7F-B844-8F7501C7CD5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C1A58-77B3-4A84-A33D-914354BFD1C3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89944-F785-4C0A-B22C-33F1B00EF2B6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0DCC0-FE5B-436A-BC53-1C021EFF2D3C}" type="slidenum">
              <a:rPr lang="en-US"/>
              <a:pPr/>
              <a:t>24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9F269-23B5-4DF4-8402-7D706456F423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E1F5D-EE05-44D6-AF43-95BE91FC66CD}" type="slidenum">
              <a:rPr lang="en-US"/>
              <a:pPr/>
              <a:t>26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8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71FD7-E26C-4FEE-AB98-FBD6C829D584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9655B-ADCE-47E5-A23F-69B89947A246}" type="slidenum">
              <a:rPr lang="en-US"/>
              <a:pPr/>
              <a:t>28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BF63-A69F-44B5-91BD-78533E47A8DE}" type="slidenum">
              <a:rPr lang="en-US"/>
              <a:pPr/>
              <a:t>29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63547-8433-4469-9451-D405EF64474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DD43-8001-4C12-BCFE-A69E9401C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Radio</a:t>
            </a:r>
            <a:r>
              <a:rPr lang="en-US" sz="5500" dirty="0">
                <a:latin typeface="Maiandra GD" pitchFamily="34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57400"/>
            <a:ext cx="4191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1920s radios became widespread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news &amp; entertainment broadcasts began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increased the speed with which people gained information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increased national unity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657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551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Impact on Americans</a:t>
            </a:r>
            <a:r>
              <a:rPr lang="en-US" dirty="0">
                <a:solidFill>
                  <a:srgbClr val="8D7185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686800" cy="5029200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3000" dirty="0"/>
              <a:t>Unemployment soared – 25-30% of work force</a:t>
            </a:r>
          </a:p>
          <a:p>
            <a:pPr>
              <a:lnSpc>
                <a:spcPct val="80000"/>
              </a:lnSpc>
              <a:buSzPct val="75000"/>
            </a:pPr>
            <a:r>
              <a:rPr lang="en-US" sz="3000" dirty="0"/>
              <a:t>Bank failures – ¼ of nation’s banks </a:t>
            </a:r>
          </a:p>
          <a:p>
            <a:pPr>
              <a:lnSpc>
                <a:spcPct val="80000"/>
              </a:lnSpc>
              <a:buSzPct val="75000"/>
            </a:pPr>
            <a:r>
              <a:rPr lang="en-US" sz="3000" dirty="0"/>
              <a:t>Business failures – 85,000</a:t>
            </a:r>
          </a:p>
          <a:p>
            <a:pPr>
              <a:buSzPct val="75000"/>
            </a:pPr>
            <a:r>
              <a:rPr lang="en-US" sz="3000" dirty="0"/>
              <a:t>Homelessness, hunger widespread</a:t>
            </a:r>
          </a:p>
          <a:p>
            <a:pPr lvl="1">
              <a:buSzPct val="75000"/>
            </a:pPr>
            <a:r>
              <a:rPr lang="en-US" sz="3000" dirty="0"/>
              <a:t>fed in breadlines, received assistance from charities</a:t>
            </a:r>
          </a:p>
          <a:p>
            <a:pPr lvl="1">
              <a:buSzPct val="75000"/>
            </a:pPr>
            <a:r>
              <a:rPr lang="en-US" sz="3000" dirty="0"/>
              <a:t>evicted from homes &amp; formed </a:t>
            </a:r>
            <a:r>
              <a:rPr lang="en-US" sz="3000" b="1" dirty="0" err="1">
                <a:solidFill>
                  <a:srgbClr val="8D7185"/>
                </a:solidFill>
              </a:rPr>
              <a:t>Hoovervilles</a:t>
            </a:r>
            <a:r>
              <a:rPr lang="en-US" sz="3000" dirty="0"/>
              <a:t> – makeshift shantytowns of tents &amp; shacks built on public land or vacant lots </a:t>
            </a:r>
          </a:p>
          <a:p>
            <a:pPr>
              <a:buSzPct val="75000"/>
            </a:pPr>
            <a:r>
              <a:rPr lang="en-US" sz="3000" dirty="0"/>
              <a:t>Farm foreclosures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1148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8D7185"/>
                </a:solidFill>
                <a:latin typeface="Arial Black" pitchFamily="34" charset="0"/>
              </a:rPr>
              <a:t>Searching for a Job </a:t>
            </a:r>
            <a:br>
              <a:rPr lang="en-US" sz="2800" dirty="0">
                <a:solidFill>
                  <a:srgbClr val="8D7185"/>
                </a:solidFill>
                <a:latin typeface="Arial Black" pitchFamily="34" charset="0"/>
              </a:rPr>
            </a:br>
            <a:r>
              <a:rPr lang="en-US" sz="2800" dirty="0">
                <a:solidFill>
                  <a:srgbClr val="8D7185"/>
                </a:solidFill>
                <a:latin typeface="Arial Black" pitchFamily="34" charset="0"/>
              </a:rPr>
              <a:t>and a Meal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17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308350"/>
            <a:ext cx="40767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6863"/>
            <a:ext cx="40386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D7185"/>
                </a:solidFill>
                <a:latin typeface="Arial Black" pitchFamily="34" charset="0"/>
              </a:rPr>
              <a:t>Looking for a Place to Live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7738"/>
            <a:ext cx="49530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t="10036" b="10036"/>
          <a:stretch>
            <a:fillRect/>
          </a:stretch>
        </p:blipFill>
        <p:spPr bwMode="auto">
          <a:xfrm>
            <a:off x="4057650" y="3624263"/>
            <a:ext cx="47053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962025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876800"/>
            <a:ext cx="18567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8D7185"/>
                </a:solidFill>
              </a:rPr>
              <a:t>Hoovervilles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D7185"/>
                </a:solidFill>
                <a:latin typeface="Arial Black" pitchFamily="34" charset="0"/>
              </a:rPr>
              <a:t>The Depression Attacks Family Life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914400"/>
            <a:ext cx="39703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60198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8D7185"/>
                </a:solidFill>
              </a:rPr>
              <a:t>Evicted family with belongings on street, December 14, 1929.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49325"/>
            <a:ext cx="4191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4333875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159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8D7185"/>
                </a:solidFill>
                <a:latin typeface="Arial Black" pitchFamily="34" charset="0"/>
              </a:rPr>
              <a:t>Minorities Suffer Hardships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 l="9698" r="8083"/>
          <a:stretch>
            <a:fillRect/>
          </a:stretch>
        </p:blipFill>
        <p:spPr bwMode="auto">
          <a:xfrm>
            <a:off x="228600" y="1600200"/>
            <a:ext cx="4651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8D7185"/>
                </a:solidFill>
              </a:rPr>
              <a:t>African American family leaving Florida during the Great Depression.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5257800"/>
            <a:ext cx="3048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8D7185"/>
                </a:solidFill>
              </a:rPr>
              <a:t>This picture shows a Mexican migrant farm worker in 1937.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 l="9601"/>
          <a:stretch>
            <a:fillRect/>
          </a:stretch>
        </p:blipFill>
        <p:spPr bwMode="auto">
          <a:xfrm>
            <a:off x="5029200" y="1743075"/>
            <a:ext cx="3886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April 13, 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48" y="1524000"/>
            <a:ext cx="9064752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What did the Roosevelt Corollary extend? </a:t>
            </a:r>
            <a:r>
              <a:rPr lang="en-US" b="1" u="sng" dirty="0"/>
              <a:t>AND</a:t>
            </a:r>
            <a:r>
              <a:rPr lang="en-US" b="1" dirty="0"/>
              <a:t>  What part of the world would the United States police?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 Constitution / Europe	       </a:t>
            </a:r>
            <a:r>
              <a:rPr lang="en-US" b="1" dirty="0"/>
              <a:t>                          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B.</a:t>
            </a:r>
            <a:r>
              <a:rPr lang="en-US" dirty="0"/>
              <a:t>  Monroe Doctrine / North America 	                                                  </a:t>
            </a:r>
          </a:p>
          <a:p>
            <a:pPr marL="0" indent="0">
              <a:buNone/>
            </a:pPr>
            <a:r>
              <a:rPr lang="en-US" b="1" dirty="0"/>
              <a:t>C.</a:t>
            </a:r>
            <a:r>
              <a:rPr lang="en-US" dirty="0"/>
              <a:t>  Monroe Doctrine / the Western Hemisphere </a:t>
            </a:r>
          </a:p>
          <a:p>
            <a:pPr marL="0" indent="0">
              <a:buNone/>
            </a:pPr>
            <a:r>
              <a:rPr lang="en-US" b="1" dirty="0"/>
              <a:t>D.</a:t>
            </a:r>
            <a:r>
              <a:rPr lang="en-US" dirty="0"/>
              <a:t>  Versailles Treaty / 14 Points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What part of Woodrow Wilson’s “Fourteen Points” was the most controversial and was rejected by the United States Senate?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en-US" dirty="0"/>
              <a:t>  the creation of nine new states in Europe</a:t>
            </a:r>
          </a:p>
          <a:p>
            <a:pPr marL="0" indent="0">
              <a:buNone/>
            </a:pPr>
            <a:r>
              <a:rPr lang="en-US" b="1" dirty="0"/>
              <a:t>B.  </a:t>
            </a:r>
            <a:r>
              <a:rPr lang="en-US" dirty="0"/>
              <a:t>Germany’s acknowledgement of the “War Guilt Clause</a:t>
            </a:r>
            <a:r>
              <a:rPr lang="en-US" b="1" dirty="0"/>
              <a:t>”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 </a:t>
            </a:r>
            <a:r>
              <a:rPr lang="en-US" dirty="0"/>
              <a:t>a League of Nations to promote peace between nations</a:t>
            </a:r>
          </a:p>
          <a:p>
            <a:pPr marL="0" indent="0">
              <a:buNone/>
            </a:pPr>
            <a:r>
              <a:rPr lang="en-US" b="1" dirty="0"/>
              <a:t>D.  </a:t>
            </a:r>
            <a:r>
              <a:rPr lang="en-US" dirty="0"/>
              <a:t>the re-drawing of national boundaries in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8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8D7185"/>
                </a:solidFill>
                <a:latin typeface="Arial Black" pitchFamily="34" charset="0"/>
              </a:rPr>
              <a:t>Hoover’s Response to the Depression</a:t>
            </a:r>
            <a:r>
              <a:rPr lang="en-US" sz="4000" dirty="0">
                <a:solidFill>
                  <a:srgbClr val="8D7185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5257800" cy="50292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3500" i="1" dirty="0"/>
              <a:t>Ways of dealing with the depression:</a:t>
            </a:r>
          </a:p>
          <a:p>
            <a:pPr>
              <a:buClr>
                <a:srgbClr val="7030A0"/>
              </a:buClr>
              <a:buSzPct val="75000"/>
              <a:buFontTx/>
              <a:buAutoNum type="arabicPeriod"/>
            </a:pPr>
            <a:r>
              <a:rPr lang="en-US" sz="3300" b="1" dirty="0">
                <a:solidFill>
                  <a:srgbClr val="8D7185"/>
                </a:solidFill>
              </a:rPr>
              <a:t>Hands off </a:t>
            </a:r>
            <a:r>
              <a:rPr lang="en-US" sz="3300" dirty="0"/>
              <a:t>(</a:t>
            </a:r>
            <a:r>
              <a:rPr lang="en-US" sz="3300" i="1" dirty="0"/>
              <a:t>unpopular</a:t>
            </a:r>
            <a:r>
              <a:rPr lang="en-US" sz="3300" dirty="0"/>
              <a:t>) – believed strong businesses could survive depression w/ government help</a:t>
            </a:r>
          </a:p>
          <a:p>
            <a:pPr lvl="1">
              <a:buClr>
                <a:srgbClr val="7030A0"/>
              </a:buClr>
              <a:buSzPct val="75000"/>
              <a:buNone/>
            </a:pPr>
            <a:endParaRPr lang="en-US" sz="3000" dirty="0"/>
          </a:p>
          <a:p>
            <a:pPr marL="560070" indent="-51435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sz="3300" b="1" dirty="0">
                <a:solidFill>
                  <a:srgbClr val="8D7185"/>
                </a:solidFill>
              </a:rPr>
              <a:t>Volunteerism </a:t>
            </a:r>
            <a:r>
              <a:rPr lang="en-US" sz="3300" dirty="0"/>
              <a:t>(</a:t>
            </a:r>
            <a:r>
              <a:rPr lang="en-US" sz="3300" i="1" dirty="0"/>
              <a:t>unsuccessful</a:t>
            </a:r>
            <a:r>
              <a:rPr lang="en-US" sz="3300" dirty="0"/>
              <a:t>) - </a:t>
            </a:r>
            <a:r>
              <a:rPr lang="en-US" sz="3500" dirty="0"/>
              <a:t>asked business &amp; industry leaders to keep employment, wages, prices at current levels</a:t>
            </a:r>
          </a:p>
          <a:p>
            <a:pPr lvl="1">
              <a:buClr>
                <a:srgbClr val="7030A0"/>
              </a:buClr>
              <a:buSzPct val="75000"/>
              <a:buNone/>
            </a:pPr>
            <a:endParaRPr lang="en-US" sz="3000" dirty="0"/>
          </a:p>
          <a:p>
            <a:pPr marL="560070" indent="-51435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sz="3300" b="1" dirty="0">
                <a:solidFill>
                  <a:srgbClr val="8D7185"/>
                </a:solidFill>
              </a:rPr>
              <a:t>Localism </a:t>
            </a:r>
            <a:r>
              <a:rPr lang="en-US" sz="3300" dirty="0"/>
              <a:t>(</a:t>
            </a:r>
            <a:r>
              <a:rPr lang="en-US" sz="3300" i="1" dirty="0"/>
              <a:t>unsuccessful</a:t>
            </a:r>
            <a:r>
              <a:rPr lang="en-US" sz="3300" dirty="0"/>
              <a:t>) - a</a:t>
            </a:r>
            <a:r>
              <a:rPr lang="en-US" sz="3500" dirty="0"/>
              <a:t>sked state &amp; local </a:t>
            </a:r>
            <a:r>
              <a:rPr lang="en-US" sz="3500" dirty="0" err="1"/>
              <a:t>gov’ts</a:t>
            </a:r>
            <a:r>
              <a:rPr lang="en-US" sz="3500" dirty="0"/>
              <a:t> to provide more jobs &amp; relief measures </a:t>
            </a:r>
            <a:endParaRPr lang="en-US" sz="3300" dirty="0"/>
          </a:p>
          <a:p>
            <a:pPr>
              <a:buFontTx/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9741" r="9026"/>
          <a:stretch>
            <a:fillRect/>
          </a:stretch>
        </p:blipFill>
        <p:spPr bwMode="auto">
          <a:xfrm>
            <a:off x="5410200" y="17526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The Dust Bowl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5562600" cy="5105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>
                <a:solidFill>
                  <a:srgbClr val="8D718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Dust Bowl </a:t>
            </a:r>
            <a:r>
              <a:rPr lang="en-US" sz="2600" dirty="0"/>
              <a:t>– central &amp; southern Great Plains during 1930s when region suffered dust storms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600" b="1" dirty="0">
              <a:solidFill>
                <a:srgbClr val="8D718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>
                <a:solidFill>
                  <a:srgbClr val="8D718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Causes:</a:t>
            </a:r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SzPct val="75000"/>
              <a:buFontTx/>
              <a:buAutoNum type="arabicPeriod"/>
            </a:pPr>
            <a:r>
              <a:rPr lang="en-US" sz="2500" dirty="0"/>
              <a:t>Severe drought</a:t>
            </a:r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SzPct val="75000"/>
              <a:buNone/>
            </a:pPr>
            <a:endParaRPr lang="en-US" sz="2500" dirty="0"/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SzPct val="75000"/>
              <a:buFont typeface="+mj-lt"/>
              <a:buAutoNum type="arabicPeriod" startAt="2"/>
            </a:pPr>
            <a:r>
              <a:rPr lang="en-US" sz="2500" dirty="0"/>
              <a:t>Over farming - </a:t>
            </a:r>
            <a:r>
              <a:rPr lang="en-US" sz="2800" dirty="0"/>
              <a:t>farmers plowed the plains &amp; eliminated protective layer of grass</a:t>
            </a:r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SzPct val="75000"/>
              <a:buNone/>
            </a:pPr>
            <a:endParaRPr lang="en-US" sz="2500" dirty="0"/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SzPct val="75000"/>
              <a:buFont typeface="+mj-lt"/>
              <a:buAutoNum type="arabicPeriod" startAt="3"/>
            </a:pPr>
            <a:r>
              <a:rPr lang="en-US" sz="2500" dirty="0"/>
              <a:t>High winds - </a:t>
            </a:r>
            <a:r>
              <a:rPr lang="en-US" sz="2800" dirty="0"/>
              <a:t>layers of top soil blown away, leaving dunes of grit &amp; sand</a:t>
            </a:r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FontTx/>
              <a:buAutoNum type="arabicPeriod" startAt="3"/>
            </a:pPr>
            <a:endParaRPr lang="en-US" sz="25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500" b="1" dirty="0">
              <a:solidFill>
                <a:srgbClr val="8D718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80000"/>
              </a:lnSpc>
            </a:pPr>
            <a:endParaRPr lang="en-US" sz="25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"/>
            <a:ext cx="3213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4191000" cy="5181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>
                <a:solidFill>
                  <a:srgbClr val="8D718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Areas Affected:</a:t>
            </a:r>
            <a:r>
              <a:rPr lang="en-US" sz="2400" b="1" dirty="0">
                <a:solidFill>
                  <a:srgbClr val="8D7185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/>
              <a:t>Great Plains </a:t>
            </a:r>
          </a:p>
          <a:p>
            <a:pPr marL="609600" indent="-609600">
              <a:lnSpc>
                <a:spcPct val="80000"/>
              </a:lnSpc>
              <a:buSzPct val="75000"/>
              <a:buFontTx/>
              <a:buNone/>
            </a:pPr>
            <a:endParaRPr lang="en-US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SzPct val="75000"/>
              <a:buFontTx/>
              <a:buNone/>
            </a:pPr>
            <a:r>
              <a:rPr lang="en-US" sz="2600" b="1" dirty="0">
                <a:solidFill>
                  <a:srgbClr val="8D718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Results: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/>
              <a:t>Dust storms caused people to leave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/>
              <a:t>Dust Bowl refugees known as “</a:t>
            </a:r>
            <a:r>
              <a:rPr lang="en-US" sz="2500" dirty="0" err="1"/>
              <a:t>Okies</a:t>
            </a:r>
            <a:r>
              <a:rPr lang="en-US" sz="2500" dirty="0"/>
              <a:t>”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/>
              <a:t>Results of the migration: rural states lost population, large cities gained more people</a:t>
            </a:r>
          </a:p>
          <a:p>
            <a:endParaRPr lang="en-US" dirty="0"/>
          </a:p>
        </p:txBody>
      </p:sp>
      <p:pic>
        <p:nvPicPr>
          <p:cNvPr id="53250" name="Picture 2" descr="http://www.spartacus.schoolnet.co.uk/USAdus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00250"/>
            <a:ext cx="4714875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The Dust Bowl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105400"/>
            <a:ext cx="82296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8D7185"/>
                </a:solidFill>
              </a:rPr>
              <a:t>Storms killed cattle birds, blanketed rivers, and suffocated fish.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8D7185"/>
                </a:solidFill>
              </a:rPr>
              <a:t>Some dust clouds blew east as far as the Atlantic Ocean.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8D7185"/>
                </a:solidFill>
              </a:rPr>
              <a:t>Dust storms displaced twice as much dirt as Americans had scooped out to build the Panama Canal.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534400" cy="129540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8D7185"/>
                </a:solidFill>
                <a:latin typeface="Arial Black" pitchFamily="34" charset="0"/>
              </a:rPr>
              <a:t>The Great Depression</a:t>
            </a:r>
            <a:br>
              <a:rPr lang="en-US" sz="3000" dirty="0">
                <a:latin typeface="Arial Black" pitchFamily="34" charset="0"/>
              </a:rPr>
            </a:br>
            <a:r>
              <a:rPr lang="en-US" sz="2500" dirty="0">
                <a:solidFill>
                  <a:srgbClr val="8D7185"/>
                </a:solidFill>
                <a:latin typeface="Arial Black" pitchFamily="34" charset="0"/>
              </a:rPr>
              <a:t>1929 - 1941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19800"/>
            <a:ext cx="6400800" cy="762000"/>
          </a:xfrm>
        </p:spPr>
        <p:txBody>
          <a:bodyPr>
            <a:normAutofit/>
          </a:bodyPr>
          <a:lstStyle/>
          <a:p>
            <a:r>
              <a:rPr lang="en-US" sz="2500" i="1" dirty="0">
                <a:solidFill>
                  <a:srgbClr val="8D7185"/>
                </a:solidFill>
                <a:latin typeface="Arial Black" pitchFamily="34" charset="0"/>
              </a:rPr>
              <a:t>Chapter 21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1601" r="2078" b="1601"/>
          <a:stretch>
            <a:fillRect/>
          </a:stretch>
        </p:blipFill>
        <p:spPr bwMode="auto">
          <a:xfrm>
            <a:off x="2895600" y="1447800"/>
            <a:ext cx="33829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924800" cy="1143000"/>
          </a:xfrm>
          <a:noFill/>
          <a:ln/>
        </p:spPr>
        <p:txBody>
          <a:bodyPr/>
          <a:lstStyle/>
          <a:p>
            <a:r>
              <a:rPr lang="en-US" sz="4400" b="1" dirty="0">
                <a:solidFill>
                  <a:srgbClr val="8D7185"/>
                </a:solidFill>
              </a:rPr>
              <a:t>        </a:t>
            </a:r>
            <a:r>
              <a:rPr lang="en-US" sz="5000" b="1" dirty="0">
                <a:solidFill>
                  <a:srgbClr val="8D7185"/>
                </a:solidFill>
              </a:rPr>
              <a:t>A Dust Storm in Kansas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50" name="Picture 6" descr="black_blizz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415213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The Dust Bowl</a:t>
            </a:r>
            <a:endParaRPr lang="en-US" dirty="0"/>
          </a:p>
        </p:txBody>
      </p:sp>
      <p:pic>
        <p:nvPicPr>
          <p:cNvPr id="4" name="Picture 5" descr="dust_storm"/>
          <p:cNvPicPr>
            <a:picLocks noChangeAspect="1" noChangeArrowheads="1"/>
          </p:cNvPicPr>
          <p:nvPr/>
        </p:nvPicPr>
        <p:blipFill>
          <a:blip r:embed="rId2" cstate="print"/>
          <a:srcRect t="5813"/>
          <a:stretch>
            <a:fillRect/>
          </a:stretch>
        </p:blipFill>
        <p:spPr bwMode="auto">
          <a:xfrm>
            <a:off x="914400" y="1676400"/>
            <a:ext cx="7343775" cy="493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95248main_theb1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78250"/>
            <a:ext cx="4762500" cy="28606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096000" cy="114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8D7185"/>
                </a:solidFill>
              </a:rPr>
              <a:t>Another Dust Storm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0500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676400"/>
            <a:ext cx="5156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8D7185"/>
                </a:solidFill>
              </a:rPr>
              <a:t>A father &amp; two sons seek shelter from a dust storm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241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8D7185"/>
                </a:solidFill>
              </a:rPr>
              <a:t>Sand covering a farm after a dust storm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28875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620000" cy="114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8D7185"/>
                </a:solidFill>
              </a:rPr>
              <a:t>An abandoned farm in Kansas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71650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1676400"/>
            <a:ext cx="66421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8D7185"/>
                </a:solidFill>
              </a:rPr>
              <a:t>A collage of newspaper headlines from the Dust Bowl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1214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518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8D7185"/>
                </a:solidFill>
              </a:rPr>
              <a:t>A man in the midst of a dust storm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2006600"/>
            <a:ext cx="53086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b="1" dirty="0">
                <a:solidFill>
                  <a:srgbClr val="8D7185"/>
                </a:solidFill>
              </a:rPr>
              <a:t>A family in a “lean-to” tent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0" y="976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8D7185"/>
                </a:solidFill>
              </a:rPr>
              <a:t>Another mother and her child living in a lean-to tent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99085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40259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8D7185"/>
                </a:solidFill>
                <a:latin typeface="Arial Black" pitchFamily="34" charset="0"/>
              </a:rPr>
              <a:t>Republican Presidents of the 1920s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305800" cy="5105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b="1" dirty="0"/>
              <a:t>			</a:t>
            </a:r>
            <a:r>
              <a:rPr lang="en-US" sz="3500" b="1" dirty="0">
                <a:solidFill>
                  <a:srgbClr val="8D7185"/>
                </a:solidFill>
              </a:rPr>
              <a:t>1920</a:t>
            </a:r>
            <a:r>
              <a:rPr lang="en-US" sz="3500" b="1" dirty="0"/>
              <a:t> – Warren G. Harding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sz="3500" b="1" dirty="0">
                <a:solidFill>
                  <a:srgbClr val="8D7185"/>
                </a:solidFill>
              </a:rPr>
              <a:t>1924</a:t>
            </a:r>
            <a:r>
              <a:rPr lang="en-US" sz="3500" b="1" dirty="0"/>
              <a:t> – Calvin Coolidge</a:t>
            </a:r>
          </a:p>
          <a:p>
            <a:endParaRPr lang="en-US" sz="3500" b="1" dirty="0"/>
          </a:p>
          <a:p>
            <a:endParaRPr lang="en-US" b="1" dirty="0"/>
          </a:p>
          <a:p>
            <a:pPr lvl="1">
              <a:buFontTx/>
              <a:buNone/>
            </a:pPr>
            <a:r>
              <a:rPr lang="en-US" b="1" dirty="0"/>
              <a:t>		</a:t>
            </a:r>
          </a:p>
          <a:p>
            <a:pPr lvl="1">
              <a:buFontTx/>
              <a:buNone/>
            </a:pPr>
            <a:endParaRPr lang="en-US" sz="3500" b="1" dirty="0"/>
          </a:p>
          <a:p>
            <a:pPr lvl="1">
              <a:buFontTx/>
              <a:buNone/>
            </a:pPr>
            <a:r>
              <a:rPr lang="en-US" sz="3500" b="1" dirty="0"/>
              <a:t>			</a:t>
            </a:r>
            <a:r>
              <a:rPr lang="en-US" sz="3500" b="1" dirty="0">
                <a:solidFill>
                  <a:srgbClr val="8D7185"/>
                </a:solidFill>
              </a:rPr>
              <a:t>1928 </a:t>
            </a:r>
            <a:r>
              <a:rPr lang="en-US" sz="3500" b="1" dirty="0"/>
              <a:t>– Herbert Hoover</a:t>
            </a:r>
            <a:r>
              <a:rPr lang="en-US" sz="3500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2" y="4572000"/>
            <a:ext cx="1830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81275"/>
            <a:ext cx="1816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175" y="1676400"/>
            <a:ext cx="167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04800" y="3548896"/>
            <a:ext cx="502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i="1" dirty="0">
                <a:solidFill>
                  <a:srgbClr val="8D7185"/>
                </a:solidFill>
              </a:rPr>
              <a:t>Review:  </a:t>
            </a:r>
          </a:p>
          <a:p>
            <a:pPr>
              <a:buFontTx/>
              <a:buChar char="•"/>
            </a:pPr>
            <a:r>
              <a:rPr lang="en-US" sz="2200" dirty="0"/>
              <a:t> Under Harding &amp; Coolidge country    </a:t>
            </a:r>
          </a:p>
          <a:p>
            <a:r>
              <a:rPr lang="en-US" sz="2200" dirty="0"/>
              <a:t>  grew prosperous</a:t>
            </a:r>
          </a:p>
          <a:p>
            <a:pPr>
              <a:buFontTx/>
              <a:buChar char="•"/>
            </a:pPr>
            <a:r>
              <a:rPr lang="en-US" sz="2200" dirty="0"/>
              <a:t> bull market – rising stock prices</a:t>
            </a:r>
          </a:p>
          <a:p>
            <a:pPr>
              <a:buFontTx/>
              <a:buChar char="•"/>
            </a:pPr>
            <a:r>
              <a:rPr lang="en-US" sz="2200" dirty="0"/>
              <a:t> Republicans took credit for the prosperity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206375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 dirty="0">
                <a:solidFill>
                  <a:schemeClr val="tx2"/>
                </a:solidFill>
                <a:latin typeface="Maiandra GD" pitchFamily="34" charset="0"/>
              </a:rPr>
              <a:t>The New Deal</a:t>
            </a:r>
            <a:br>
              <a:rPr lang="en-US" sz="5000" dirty="0">
                <a:solidFill>
                  <a:schemeClr val="tx2"/>
                </a:solidFill>
                <a:latin typeface="Maiandra GD" pitchFamily="34" charset="0"/>
              </a:rPr>
            </a:br>
            <a:r>
              <a:rPr lang="en-US" sz="3500" dirty="0">
                <a:solidFill>
                  <a:schemeClr val="tx2"/>
                </a:solidFill>
                <a:latin typeface="Maiandra GD" pitchFamily="34" charset="0"/>
              </a:rPr>
              <a:t>1932 - 1941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5638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000" i="1" dirty="0">
                <a:latin typeface="Maiandra GD" pitchFamily="34" charset="0"/>
              </a:rPr>
              <a:t>Chapter 22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19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99E61A2-6032-4933-AD13-5BF7B0920C45}" type="slidenum">
              <a:rPr lang="en-US"/>
              <a:pPr/>
              <a:t>31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Maiandra GD" pitchFamily="34" charset="0"/>
              </a:rPr>
              <a:t>Election of 1932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3340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Maiandra GD" pitchFamily="34" charset="0"/>
              </a:rPr>
              <a:t>Franklin D. Roosevelt (D)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called for a “New Deal” - aggressive federal </a:t>
            </a:r>
            <a:r>
              <a:rPr lang="en-US" dirty="0" err="1">
                <a:latin typeface="Maiandra GD" pitchFamily="34" charset="0"/>
              </a:rPr>
              <a:t>gov’t</a:t>
            </a:r>
            <a:r>
              <a:rPr lang="en-US" dirty="0">
                <a:latin typeface="Maiandra GD" pitchFamily="34" charset="0"/>
              </a:rPr>
              <a:t> action to address the depression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Maiandra GD" pitchFamily="34" charset="0"/>
              </a:rPr>
              <a:t>Herbert Hoover (R)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“prosperity is just around the corner”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18780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1900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xplosion 2 6"/>
          <p:cNvSpPr/>
          <p:nvPr/>
        </p:nvSpPr>
        <p:spPr>
          <a:xfrm>
            <a:off x="762000" y="3657600"/>
            <a:ext cx="8001000" cy="2819400"/>
          </a:xfrm>
          <a:prstGeom prst="irregularSeal2">
            <a:avLst/>
          </a:prstGeom>
          <a:solidFill>
            <a:schemeClr val="bg1"/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 Wins</a:t>
            </a:r>
          </a:p>
        </p:txBody>
      </p:sp>
    </p:spTree>
    <p:extLst>
      <p:ext uri="{BB962C8B-B14F-4D97-AF65-F5344CB8AC3E}">
        <p14:creationId xmlns:p14="http://schemas.microsoft.com/office/powerpoint/2010/main" val="3844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Maiandra GD" pitchFamily="34" charset="0"/>
              </a:rPr>
              <a:t>Franklin Delano Roosevelt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4876800" cy="5257800"/>
          </a:xfrm>
          <a:noFill/>
          <a:ln/>
        </p:spPr>
        <p:txBody>
          <a:bodyPr>
            <a:normAutofit/>
          </a:bodyPr>
          <a:lstStyle/>
          <a:p>
            <a:r>
              <a:rPr lang="en-US" sz="3000" dirty="0">
                <a:latin typeface="Maiandra GD" pitchFamily="34" charset="0"/>
              </a:rPr>
              <a:t>born in New York 1882</a:t>
            </a:r>
          </a:p>
          <a:p>
            <a:pPr>
              <a:buNone/>
            </a:pPr>
            <a:endParaRPr lang="en-US" sz="3000" dirty="0">
              <a:latin typeface="Maiandra GD" pitchFamily="34" charset="0"/>
            </a:endParaRPr>
          </a:p>
          <a:p>
            <a:r>
              <a:rPr lang="en-US" sz="3000" dirty="0">
                <a:latin typeface="Maiandra GD" pitchFamily="34" charset="0"/>
              </a:rPr>
              <a:t>attended Harvard (studied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en-US" sz="3000" dirty="0">
                <a:latin typeface="Maiandra GD" pitchFamily="34" charset="0"/>
              </a:rPr>
              <a:t>History!) &amp; Columbia Law School </a:t>
            </a:r>
          </a:p>
          <a:p>
            <a:pPr>
              <a:buNone/>
            </a:pPr>
            <a:endParaRPr lang="en-US" sz="3000" dirty="0">
              <a:latin typeface="Maiandra GD" pitchFamily="34" charset="0"/>
            </a:endParaRPr>
          </a:p>
          <a:p>
            <a:r>
              <a:rPr lang="en-US" sz="3000" dirty="0">
                <a:latin typeface="Maiandra GD" pitchFamily="34" charset="0"/>
              </a:rPr>
              <a:t>St. Patrick's Day, 1905,  married Eleanor Roosevelt (distant cousin   </a:t>
            </a:r>
          </a:p>
          <a:p>
            <a:pPr>
              <a:buNone/>
            </a:pPr>
            <a:r>
              <a:rPr lang="en-US" sz="3000" dirty="0">
                <a:latin typeface="Maiandra GD" pitchFamily="34" charset="0"/>
              </a:rPr>
              <a:t>          &amp; Teddy’s niece) 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 l="5357" r="1786"/>
          <a:stretch>
            <a:fillRect/>
          </a:stretch>
        </p:blipFill>
        <p:spPr bwMode="auto">
          <a:xfrm>
            <a:off x="5029200" y="1066800"/>
            <a:ext cx="3962400" cy="54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473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Maiandra GD" pitchFamily="34" charset="0"/>
              </a:rPr>
              <a:t>Franklin D. Roosevelt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648200" cy="2362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 1921 (age 39) was diagnosed with polio - never fully recovered the use of his legs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 l="6990" r="7382"/>
          <a:stretch>
            <a:fillRect/>
          </a:stretch>
        </p:blipFill>
        <p:spPr bwMode="auto">
          <a:xfrm>
            <a:off x="5029200" y="1543050"/>
            <a:ext cx="3733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blstb.msn.com/i/B4/84CC347417D774B71CC38330E0B4F2.jpg"/>
          <p:cNvPicPr>
            <a:picLocks noChangeAspect="1" noChangeArrowheads="1"/>
          </p:cNvPicPr>
          <p:nvPr/>
        </p:nvPicPr>
        <p:blipFill>
          <a:blip r:embed="rId4" cstate="print"/>
          <a:srcRect t="20000" b="5333"/>
          <a:stretch>
            <a:fillRect/>
          </a:stretch>
        </p:blipFill>
        <p:spPr bwMode="auto">
          <a:xfrm>
            <a:off x="581025" y="3352800"/>
            <a:ext cx="3838575" cy="3200400"/>
          </a:xfrm>
          <a:prstGeom prst="rect">
            <a:avLst/>
          </a:prstGeom>
          <a:noFill/>
        </p:spPr>
      </p:pic>
      <p:cxnSp>
        <p:nvCxnSpPr>
          <p:cNvPr id="11" name="Curved Connector 10"/>
          <p:cNvCxnSpPr/>
          <p:nvPr/>
        </p:nvCxnSpPr>
        <p:spPr>
          <a:xfrm>
            <a:off x="2667000" y="4495800"/>
            <a:ext cx="2514600" cy="1905000"/>
          </a:xfrm>
          <a:prstGeom prst="curvedConnector3">
            <a:avLst>
              <a:gd name="adj1" fmla="val 50000"/>
            </a:avLst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6152346"/>
            <a:ext cx="381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So how’s he doing that? </a:t>
            </a:r>
          </a:p>
        </p:txBody>
      </p:sp>
    </p:spTree>
    <p:extLst>
      <p:ext uri="{BB962C8B-B14F-4D97-AF65-F5344CB8AC3E}">
        <p14:creationId xmlns:p14="http://schemas.microsoft.com/office/powerpoint/2010/main" val="13809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1066800"/>
            <a:ext cx="43434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5000" b="1" dirty="0">
                <a:latin typeface="Maiandra GD" pitchFamily="34" charset="0"/>
              </a:rPr>
              <a:t>FDR </a:t>
            </a:r>
            <a:r>
              <a:rPr lang="en-US" sz="5000" dirty="0">
                <a:latin typeface="Maiandra GD" pitchFamily="34" charset="0"/>
              </a:rPr>
              <a:t>&amp;</a:t>
            </a:r>
            <a:r>
              <a:rPr lang="en-US" sz="5000" b="1" dirty="0">
                <a:latin typeface="Maiandra GD" pitchFamily="34" charset="0"/>
              </a:rPr>
              <a:t> Eleanor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91000" cy="5257800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 dirty="0">
                <a:latin typeface="Maiandra GD" pitchFamily="34" charset="0"/>
              </a:rPr>
              <a:t>FDR depended on Eleanor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She traveled &amp; interacted w/ American people serving as FDR’s “eyes &amp; ears”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1933 Bonus Army incident; FDR sends Eleanor instead of army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010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8118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914400"/>
            <a:ext cx="5257800" cy="5562600"/>
          </a:xfrm>
        </p:spPr>
        <p:txBody>
          <a:bodyPr>
            <a:noAutofit/>
          </a:bodyPr>
          <a:lstStyle/>
          <a:p>
            <a:r>
              <a:rPr lang="en-US" dirty="0">
                <a:latin typeface="Maiandra GD" pitchFamily="34" charset="0"/>
              </a:rPr>
              <a:t>offered advice on policy issues</a:t>
            </a:r>
          </a:p>
          <a:p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advocated public health &amp; education, promoted arts, addressed flood control </a:t>
            </a:r>
          </a:p>
          <a:p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gave money she earned to charity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Maiandra GD" pitchFamily="34" charset="0"/>
              </a:rPr>
              <a:t>Eleanor</a:t>
            </a:r>
          </a:p>
        </p:txBody>
      </p:sp>
      <p:pic>
        <p:nvPicPr>
          <p:cNvPr id="44034" name="Picture 2" descr="http://images1.cpcache.com/product/336656441v4_480x480_Front.jpg"/>
          <p:cNvPicPr>
            <a:picLocks noChangeAspect="1" noChangeArrowheads="1"/>
          </p:cNvPicPr>
          <p:nvPr/>
        </p:nvPicPr>
        <p:blipFill>
          <a:blip r:embed="rId2" cstate="print"/>
          <a:srcRect l="4244" t="12732" r="4509" b="10875"/>
          <a:stretch>
            <a:fillRect/>
          </a:stretch>
        </p:blipFill>
        <p:spPr bwMode="auto">
          <a:xfrm>
            <a:off x="5791200" y="4242390"/>
            <a:ext cx="2942166" cy="2463209"/>
          </a:xfrm>
          <a:prstGeom prst="rect">
            <a:avLst/>
          </a:prstGeom>
          <a:noFill/>
        </p:spPr>
      </p:pic>
      <p:pic>
        <p:nvPicPr>
          <p:cNvPr id="44036" name="Picture 4" descr="http://www.gis.net/~mtf/er2web.JPG"/>
          <p:cNvPicPr>
            <a:picLocks noChangeAspect="1" noChangeArrowheads="1"/>
          </p:cNvPicPr>
          <p:nvPr/>
        </p:nvPicPr>
        <p:blipFill>
          <a:blip r:embed="rId3" cstate="print"/>
          <a:srcRect l="10859" r="17929"/>
          <a:stretch>
            <a:fillRect/>
          </a:stretch>
        </p:blipFill>
        <p:spPr bwMode="auto">
          <a:xfrm>
            <a:off x="457200" y="1210688"/>
            <a:ext cx="3200400" cy="32089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543961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Maiandra GD" pitchFamily="34" charset="0"/>
              </a:rPr>
              <a:t>Eleanor changed the office of First Lady from a ceremonial role to a position of action &amp; involvement.</a:t>
            </a:r>
          </a:p>
        </p:txBody>
      </p:sp>
    </p:spTree>
    <p:extLst>
      <p:ext uri="{BB962C8B-B14F-4D97-AF65-F5344CB8AC3E}">
        <p14:creationId xmlns:p14="http://schemas.microsoft.com/office/powerpoint/2010/main" val="4584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600"/>
            <a:ext cx="5410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Maiandra GD" pitchFamily="34" charset="0"/>
              </a:rPr>
              <a:t>“The country needs and, unless I mistake its temper, the country demands bold, persistent experimentation.  It is common sense to take a method and to try it.  If it fails, admit it frankly and try another.  But above all, try something!”   </a:t>
            </a:r>
          </a:p>
          <a:p>
            <a:pPr>
              <a:buNone/>
            </a:pPr>
            <a:r>
              <a:rPr lang="en-US" dirty="0">
                <a:latin typeface="Maiandra GD" pitchFamily="34" charset="0"/>
              </a:rPr>
              <a:t>			- FDR   5/22/1932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aiandra GD" pitchFamily="34" charset="0"/>
              </a:rPr>
              <a:t>FDR’s thoughts about ending the Depression…</a:t>
            </a:r>
          </a:p>
        </p:txBody>
      </p:sp>
      <p:pic>
        <p:nvPicPr>
          <p:cNvPr id="40962" name="Picture 2" descr="http://www.ralphmag.org/BE/fdr-rain373x4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36331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38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Maiandra GD" pitchFamily="34" charset="0"/>
              </a:rPr>
              <a:t>What was the New Deal?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609600" indent="-609600"/>
            <a:r>
              <a:rPr lang="en-US" dirty="0"/>
              <a:t>FDR’s programs &amp; legislation that promoted economic recovery and social reform</a:t>
            </a:r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/>
            <a:r>
              <a:rPr lang="en-US" sz="3000" b="1" u="sng" dirty="0">
                <a:solidFill>
                  <a:schemeClr val="bg2">
                    <a:lumMod val="50000"/>
                  </a:schemeClr>
                </a:solidFill>
              </a:rPr>
              <a:t>3 Goals of the New Deal</a:t>
            </a:r>
          </a:p>
          <a:p>
            <a:pPr marL="990600" lvl="1" indent="-533400">
              <a:buFontTx/>
              <a:buAutoNum type="arabicPeriod"/>
            </a:pPr>
            <a:r>
              <a:rPr lang="en-US" sz="2700" b="1" dirty="0"/>
              <a:t>Relief </a:t>
            </a:r>
            <a:r>
              <a:rPr lang="en-US" sz="2700" dirty="0"/>
              <a:t>(for the unemployed)</a:t>
            </a:r>
          </a:p>
          <a:p>
            <a:pPr marL="990600" lvl="1" indent="-533400">
              <a:buFontTx/>
              <a:buAutoNum type="arabicPeriod"/>
            </a:pPr>
            <a:r>
              <a:rPr lang="en-US" sz="2700" b="1" dirty="0"/>
              <a:t>Recovery</a:t>
            </a:r>
            <a:r>
              <a:rPr lang="en-US" sz="2700" dirty="0"/>
              <a:t> (of business &amp; agriculture)</a:t>
            </a:r>
          </a:p>
          <a:p>
            <a:pPr marL="990600" lvl="1" indent="-533400">
              <a:buFontTx/>
              <a:buAutoNum type="arabicPeriod"/>
            </a:pPr>
            <a:r>
              <a:rPr lang="en-US" sz="2700" b="1" dirty="0"/>
              <a:t>Reform</a:t>
            </a:r>
            <a:r>
              <a:rPr lang="en-US" sz="2700" dirty="0"/>
              <a:t> (to prevent future depressions)</a:t>
            </a:r>
          </a:p>
          <a:p>
            <a:pPr marL="609600" indent="-609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sz="2800" dirty="0">
                <a:latin typeface="Maiandra GD" pitchFamily="34" charset="0"/>
              </a:rPr>
              <a:t>Federal Deposit Insurance Corporation</a:t>
            </a:r>
          </a:p>
          <a:p>
            <a:endParaRPr lang="en-US" sz="2800" b="1" dirty="0">
              <a:solidFill>
                <a:schemeClr val="bg2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 </a:t>
            </a:r>
            <a:r>
              <a:rPr lang="en-US" sz="2800" dirty="0">
                <a:latin typeface="Maiandra GD" pitchFamily="34" charset="0"/>
              </a:rPr>
              <a:t>insured bank deposits – if bank failed, depositor would get money back; helped end bank runs &amp; restored public’s confidence in banking industry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Maiandra GD" pitchFamily="34" charset="0"/>
              </a:rPr>
              <a:t>FDIC</a:t>
            </a:r>
            <a:r>
              <a:rPr lang="en-US" sz="4000" dirty="0">
                <a:latin typeface="Maiandra GD" pitchFamily="34" charset="0"/>
              </a:rPr>
              <a:t> </a:t>
            </a:r>
            <a:br>
              <a:rPr lang="en-US" sz="4000" dirty="0">
                <a:latin typeface="Maiandra GD" pitchFamily="34" charset="0"/>
              </a:rPr>
            </a:br>
            <a:r>
              <a:rPr lang="en-US" sz="3000" dirty="0">
                <a:latin typeface="Maiandra GD" pitchFamily="34" charset="0"/>
              </a:rPr>
              <a:t>(1933)</a:t>
            </a:r>
          </a:p>
        </p:txBody>
      </p:sp>
      <p:pic>
        <p:nvPicPr>
          <p:cNvPr id="52226" name="Picture 2" descr="http://foreclosurenv.files.wordpress.com/2010/02/fd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697" y="4572000"/>
            <a:ext cx="4745903" cy="2057400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thumb/f/f5/US-FDIC-Seal.svg/600px-US-FDIC-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762000"/>
            <a:ext cx="3590925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latin typeface="Maiandra GD" pitchFamily="34" charset="0"/>
              </a:rPr>
              <a:t>SEC</a:t>
            </a:r>
            <a:br>
              <a:rPr lang="en-US" sz="5000" dirty="0">
                <a:latin typeface="Maiandra GD" pitchFamily="34" charset="0"/>
              </a:rPr>
            </a:br>
            <a:r>
              <a:rPr lang="en-US" sz="3300" dirty="0">
                <a:latin typeface="Maiandra GD" pitchFamily="34" charset="0"/>
              </a:rPr>
              <a:t>(1934)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sz="3000" dirty="0">
                <a:latin typeface="Maiandra GD" pitchFamily="34" charset="0"/>
              </a:rPr>
              <a:t>Securities &amp; Exchange Commission</a:t>
            </a:r>
          </a:p>
          <a:p>
            <a:pPr>
              <a:buNone/>
            </a:pPr>
            <a:endParaRPr lang="en-US" sz="3000" b="1" dirty="0">
              <a:solidFill>
                <a:schemeClr val="bg2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 </a:t>
            </a:r>
            <a:r>
              <a:rPr lang="en-US" sz="3000" dirty="0">
                <a:latin typeface="Maiandra GD" pitchFamily="34" charset="0"/>
              </a:rPr>
              <a:t>regulates stock exchanges; given power to tell companies what info must be included in financial statements</a:t>
            </a:r>
          </a:p>
        </p:txBody>
      </p:sp>
      <p:pic>
        <p:nvPicPr>
          <p:cNvPr id="53250" name="Picture 2" descr="http://www.wipo.int/ipdl/IPDL-IMAGES/SIXTERXML-IMAGES/images/us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524250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4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500" b="1">
                <a:latin typeface="Arial Black" pitchFamily="34" charset="0"/>
              </a:rPr>
              <a:t>Causes of the Depression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" y="1600200"/>
            <a:ext cx="8610600" cy="4800600"/>
            <a:chOff x="228600" y="1600200"/>
            <a:chExt cx="8610600" cy="4800600"/>
          </a:xfrm>
        </p:grpSpPr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228600" y="1600200"/>
              <a:ext cx="2667000" cy="1676400"/>
            </a:xfrm>
            <a:prstGeom prst="ellipse">
              <a:avLst/>
            </a:prstGeom>
            <a:solidFill>
              <a:srgbClr val="8D7185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3200400" y="1676400"/>
              <a:ext cx="2667000" cy="1676400"/>
            </a:xfrm>
            <a:prstGeom prst="ellipse">
              <a:avLst/>
            </a:prstGeom>
            <a:solidFill>
              <a:srgbClr val="8D7185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6172200" y="1676400"/>
              <a:ext cx="2667000" cy="1676400"/>
            </a:xfrm>
            <a:prstGeom prst="ellipse">
              <a:avLst/>
            </a:prstGeom>
            <a:solidFill>
              <a:srgbClr val="8D7185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81000" y="2224088"/>
              <a:ext cx="243840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>
                  <a:solidFill>
                    <a:schemeClr val="bg1"/>
                  </a:solidFill>
                </a:rPr>
                <a:t>Overproduction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276600" y="2025650"/>
              <a:ext cx="24384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dirty="0">
                  <a:solidFill>
                    <a:schemeClr val="bg1"/>
                  </a:solidFill>
                </a:rPr>
                <a:t>Under Consumption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6324600" y="2101850"/>
              <a:ext cx="24384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dirty="0">
                  <a:solidFill>
                    <a:schemeClr val="bg1"/>
                  </a:solidFill>
                </a:rPr>
                <a:t>Stock Market Speculation</a:t>
              </a: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 rot="-1866920">
              <a:off x="2215423" y="3265696"/>
              <a:ext cx="914400" cy="1740724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5080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4038600" y="3581400"/>
              <a:ext cx="914400" cy="12192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bg1"/>
            </a:solidFill>
            <a:ln w="5080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 rot="2331376">
              <a:off x="5969280" y="3407277"/>
              <a:ext cx="914400" cy="1653428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bg2"/>
            </a:solidFill>
            <a:ln w="5080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838200" y="5029200"/>
              <a:ext cx="7620000" cy="1371600"/>
            </a:xfrm>
            <a:prstGeom prst="rect">
              <a:avLst/>
            </a:prstGeom>
            <a:solidFill>
              <a:srgbClr val="8D7185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990600" y="5334000"/>
              <a:ext cx="7239000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500">
                  <a:solidFill>
                    <a:schemeClr val="bg1"/>
                  </a:solidFill>
                </a:rPr>
                <a:t>The Great Depression 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latin typeface="Maiandra GD" pitchFamily="34" charset="0"/>
              </a:rPr>
              <a:t>TVA</a:t>
            </a:r>
            <a:br>
              <a:rPr lang="en-US" dirty="0">
                <a:latin typeface="Maiandra GD" pitchFamily="34" charset="0"/>
              </a:rPr>
            </a:br>
            <a:r>
              <a:rPr lang="en-US" sz="3300" dirty="0">
                <a:latin typeface="Maiandra GD" pitchFamily="34" charset="0"/>
              </a:rPr>
              <a:t>(1933)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70037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dirty="0">
                <a:latin typeface="Maiandra GD" pitchFamily="34" charset="0"/>
              </a:rPr>
              <a:t>Tennessee Valley Authority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 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built dams on TN River to provide hydroelectric power, flood control, &amp; prevent soil erosion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created jobs &amp; provided cheap electricity for rural areas 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still functioning today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1601" r="2008" b="1601"/>
          <a:stretch>
            <a:fillRect/>
          </a:stretch>
        </p:blipFill>
        <p:spPr bwMode="auto">
          <a:xfrm>
            <a:off x="4724400" y="838200"/>
            <a:ext cx="42402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39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Maiandra GD" pitchFamily="34" charset="0"/>
              </a:rPr>
              <a:t>Tennessee Valley Authority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73691"/>
            <a:ext cx="7924800" cy="5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8813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latin typeface="Maiandra GD" pitchFamily="34" charset="0"/>
              </a:rPr>
              <a:t>CCC </a:t>
            </a:r>
            <a:br>
              <a:rPr lang="en-US" sz="3800" dirty="0">
                <a:latin typeface="Maiandra GD" pitchFamily="34" charset="0"/>
              </a:rPr>
            </a:br>
            <a:r>
              <a:rPr lang="en-US" sz="3900" dirty="0">
                <a:latin typeface="Maiandra GD" pitchFamily="34" charset="0"/>
              </a:rPr>
              <a:t>(1933)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0037"/>
            <a:ext cx="4876800" cy="47545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dirty="0">
                <a:latin typeface="Maiandra GD" pitchFamily="34" charset="0"/>
              </a:rPr>
              <a:t>Civilian Conservation Corps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 </a:t>
            </a:r>
          </a:p>
          <a:p>
            <a:pPr lvl="1"/>
            <a:r>
              <a:rPr lang="en-US" sz="2400" dirty="0">
                <a:latin typeface="Maiandra GD" pitchFamily="34" charset="0"/>
              </a:rPr>
              <a:t>provided jobs for more than 2 million young men (18-25)</a:t>
            </a:r>
          </a:p>
          <a:p>
            <a:pPr lvl="1"/>
            <a:r>
              <a:rPr lang="en-US" sz="2800" dirty="0">
                <a:latin typeface="Maiandra GD" pitchFamily="34" charset="0"/>
              </a:rPr>
              <a:t>replanted forests, built trails, dug irrigation ditches &amp; fought fires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paid wages (portion was sent home to family)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534" t="2899" r="5919" b="2899"/>
          <a:stretch>
            <a:fillRect/>
          </a:stretch>
        </p:blipFill>
        <p:spPr bwMode="auto">
          <a:xfrm>
            <a:off x="5181600" y="12192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50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l="10917" t="15216" r="5383" b="12172"/>
          <a:stretch>
            <a:fillRect/>
          </a:stretch>
        </p:blipFill>
        <p:spPr bwMode="auto">
          <a:xfrm>
            <a:off x="228600" y="122237"/>
            <a:ext cx="5257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 t="24004"/>
          <a:stretch>
            <a:fillRect/>
          </a:stretch>
        </p:blipFill>
        <p:spPr bwMode="auto">
          <a:xfrm>
            <a:off x="3352312" y="3352800"/>
            <a:ext cx="56392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163"/>
            <a:ext cx="2895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579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latin typeface="Maiandra GD" pitchFamily="34" charset="0"/>
              </a:rPr>
              <a:t>WPA</a:t>
            </a:r>
            <a:br>
              <a:rPr lang="en-US" sz="3800" dirty="0">
                <a:latin typeface="Maiandra GD" pitchFamily="34" charset="0"/>
              </a:rPr>
            </a:br>
            <a:r>
              <a:rPr lang="en-US" sz="3900" dirty="0">
                <a:latin typeface="Maiandra GD" pitchFamily="34" charset="0"/>
              </a:rPr>
              <a:t>(1935)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0037"/>
            <a:ext cx="8686800" cy="4525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dirty="0">
                <a:latin typeface="Maiandra GD" pitchFamily="34" charset="0"/>
              </a:rPr>
              <a:t>Works Progress </a:t>
            </a:r>
          </a:p>
          <a:p>
            <a:pPr>
              <a:buNone/>
            </a:pPr>
            <a:r>
              <a:rPr lang="en-US" dirty="0">
                <a:latin typeface="Maiandra GD" pitchFamily="34" charset="0"/>
              </a:rPr>
              <a:t>	Administration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 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headed by Harry Hopkins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employed 8.5 mill. people constructing public works such as roads, bridges, schools, courthouses, libraries, hospitals, playgrounds, airfields, etc.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largest New Deal program</a:t>
            </a:r>
          </a:p>
          <a:p>
            <a:pPr lvl="1"/>
            <a:r>
              <a:rPr lang="en-US" sz="2700" dirty="0">
                <a:latin typeface="Maiandra GD" pitchFamily="34" charset="0"/>
              </a:rPr>
              <a:t>included Federal Art, Writers’&amp; Theatre Projects</a:t>
            </a:r>
          </a:p>
        </p:txBody>
      </p:sp>
      <p:pic>
        <p:nvPicPr>
          <p:cNvPr id="55298" name="Picture 2" descr="http://www.archives.gov/exhibits/new_deal_for_the_arts/images/work_pays_america/images/usa_work_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286125" cy="3286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7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dirty="0">
                <a:latin typeface="Maiandra GD" pitchFamily="34" charset="0"/>
              </a:rPr>
              <a:t>Works Progress Administration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1601" r="2000"/>
          <a:stretch>
            <a:fillRect/>
          </a:stretch>
        </p:blipFill>
        <p:spPr bwMode="auto">
          <a:xfrm>
            <a:off x="5105400" y="1066800"/>
            <a:ext cx="38735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05400" y="5943600"/>
            <a:ext cx="3886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/>
              <a:t>Eleanor Roosevelt's visit to a WPA Chinese Nursery School in San Francisco, California </a:t>
            </a:r>
          </a:p>
        </p:txBody>
      </p:sp>
      <p:pic>
        <p:nvPicPr>
          <p:cNvPr id="60418" name="Picture 2" descr="http://upload.wikimedia.org/wikipedia/commons/e/ec/WPA_road_proje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3657600" cy="480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537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4866" r="1622"/>
          <a:stretch>
            <a:fillRect/>
          </a:stretch>
        </p:blipFill>
        <p:spPr bwMode="auto">
          <a:xfrm>
            <a:off x="4714875" y="457200"/>
            <a:ext cx="42767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2743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 t="1984" r="1601"/>
          <a:stretch>
            <a:fillRect/>
          </a:stretch>
        </p:blipFill>
        <p:spPr bwMode="auto">
          <a:xfrm>
            <a:off x="228600" y="304800"/>
            <a:ext cx="4343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5075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latin typeface="Maiandra GD" pitchFamily="34" charset="0"/>
              </a:rPr>
              <a:t>SSA</a:t>
            </a:r>
            <a:br>
              <a:rPr lang="en-US" dirty="0">
                <a:latin typeface="Maiandra GD" pitchFamily="34" charset="0"/>
              </a:rPr>
            </a:br>
            <a:r>
              <a:rPr lang="en-US" sz="3900" dirty="0">
                <a:latin typeface="Maiandra GD" pitchFamily="34" charset="0"/>
              </a:rPr>
              <a:t>(1935)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Name: </a:t>
            </a:r>
            <a:r>
              <a:rPr lang="en-US" sz="2800" dirty="0">
                <a:latin typeface="Maiandra GD" pitchFamily="34" charset="0"/>
              </a:rPr>
              <a:t>Social Security Act</a:t>
            </a:r>
          </a:p>
          <a:p>
            <a:pPr marL="533400" indent="-533400">
              <a:lnSpc>
                <a:spcPct val="90000"/>
              </a:lnSpc>
            </a:pPr>
            <a:endParaRPr lang="en-US" sz="2800" dirty="0">
              <a:latin typeface="Maiandra GD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Description:</a:t>
            </a:r>
          </a:p>
          <a:p>
            <a:pPr marL="789432" lvl="1" indent="-533400">
              <a:lnSpc>
                <a:spcPct val="90000"/>
              </a:lnSpc>
            </a:pPr>
            <a:r>
              <a:rPr lang="en-US" sz="2800" dirty="0">
                <a:latin typeface="Maiandra GD" pitchFamily="34" charset="0"/>
              </a:rPr>
              <a:t>provide security in the form of regular payments to people who could not support themselves</a:t>
            </a:r>
          </a:p>
          <a:p>
            <a:pPr marL="789432" lvl="1" indent="-533400">
              <a:lnSpc>
                <a:spcPct val="90000"/>
              </a:lnSpc>
            </a:pPr>
            <a:r>
              <a:rPr lang="en-US" sz="2800" dirty="0">
                <a:latin typeface="Maiandra GD" pitchFamily="34" charset="0"/>
              </a:rPr>
              <a:t>funded by payroll tax</a:t>
            </a:r>
          </a:p>
          <a:p>
            <a:pPr marL="789432" lvl="1" indent="-533400">
              <a:lnSpc>
                <a:spcPct val="90000"/>
              </a:lnSpc>
            </a:pPr>
            <a:r>
              <a:rPr lang="en-US" sz="2800" dirty="0">
                <a:latin typeface="Maiandra GD" pitchFamily="34" charset="0"/>
              </a:rPr>
              <a:t>3 types of payments:</a:t>
            </a:r>
          </a:p>
          <a:p>
            <a:pPr marL="1539240" lvl="4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700" dirty="0">
                <a:latin typeface="Maiandra GD" pitchFamily="34" charset="0"/>
              </a:rPr>
              <a:t>old-age pensions</a:t>
            </a:r>
          </a:p>
          <a:p>
            <a:pPr marL="1539240" lvl="4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700" dirty="0">
                <a:latin typeface="Maiandra GD" pitchFamily="34" charset="0"/>
              </a:rPr>
              <a:t>unemployment insurance</a:t>
            </a:r>
          </a:p>
          <a:p>
            <a:pPr marL="1539240" lvl="4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700" dirty="0">
                <a:latin typeface="Maiandra GD" pitchFamily="34" charset="0"/>
              </a:rPr>
              <a:t>aid for dependent children &amp; disabled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  <p:pic>
        <p:nvPicPr>
          <p:cNvPr id="61442" name="Picture 2" descr="http://www.archives.gov/exhibits/treasures_of_congress/Images/page_19/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79226" cy="2644775"/>
          </a:xfrm>
          <a:prstGeom prst="rect">
            <a:avLst/>
          </a:prstGeom>
          <a:noFill/>
        </p:spPr>
      </p:pic>
      <p:pic>
        <p:nvPicPr>
          <p:cNvPr id="61444" name="Picture 4" descr="http://www.thejacobslaw.com/images/social_security_card_-_john_d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374" y="3810000"/>
            <a:ext cx="2860026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latin typeface="Maiandra GD" pitchFamily="34" charset="0"/>
              </a:rPr>
              <a:t>Wagner Act</a:t>
            </a:r>
            <a:br>
              <a:rPr lang="en-US" sz="3800" dirty="0">
                <a:latin typeface="Maiandra GD" pitchFamily="34" charset="0"/>
              </a:rPr>
            </a:br>
            <a:r>
              <a:rPr lang="en-US" sz="3600" dirty="0">
                <a:latin typeface="Maiandra GD" pitchFamily="34" charset="0"/>
              </a:rPr>
              <a:t> (1935)</a:t>
            </a:r>
            <a:r>
              <a:rPr lang="en-US" sz="3800" dirty="0">
                <a:latin typeface="Maiandra GD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495800" cy="44957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Maiandra GD" pitchFamily="34" charset="0"/>
              </a:rPr>
              <a:t>guaranteed unions collective bargaining rights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outlawed discrimination against workers due to union membership/activities</a:t>
            </a:r>
          </a:p>
          <a:p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set up NLRB to enforce law’s provisions</a:t>
            </a:r>
          </a:p>
        </p:txBody>
      </p:sp>
      <p:pic>
        <p:nvPicPr>
          <p:cNvPr id="63492" name="Picture 4" descr="http://graphics8.nytimes.com/images/2008/01/06/arts/06jhens.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152216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82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1143000"/>
            <a:ext cx="42672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472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LA Senator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Huey P. Long </a:t>
            </a:r>
            <a:r>
              <a:rPr lang="en-US" sz="2800" dirty="0">
                <a:latin typeface="Maiandra GD" pitchFamily="34" charset="0"/>
              </a:rPr>
              <a:t>criticized New Deal - wanted more help for poor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proposed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“Share Our Wealth” </a:t>
            </a:r>
            <a:r>
              <a:rPr lang="en-US" sz="2800" dirty="0">
                <a:latin typeface="Maiandra GD" pitchFamily="34" charset="0"/>
              </a:rPr>
              <a:t>program - high taxes on wealthy &amp; large corporations; redistribute their income to poor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Maiandra GD" pitchFamily="34" charset="0"/>
              </a:rPr>
              <a:t>made enemies because he ruled state of LA like he owned it – 1935 political enemy assassinated him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aiandra GD" pitchFamily="34" charset="0"/>
              </a:rPr>
              <a:t>Challenges to Roosevelt’s “New Deal”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295400"/>
            <a:ext cx="3952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262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Causes of the Depression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600200"/>
            <a:ext cx="4953000" cy="5257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sz="2800" b="1" i="1" dirty="0"/>
              <a:t>Overproduction</a:t>
            </a:r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r>
              <a:rPr lang="en-US" sz="2700" dirty="0"/>
              <a:t>Agricultural depression began in 1920s</a:t>
            </a:r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endParaRPr lang="en-US" sz="2700" dirty="0"/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r>
              <a:rPr lang="en-US" sz="2700" dirty="0"/>
              <a:t>Farmers produced more food than consumers needed</a:t>
            </a:r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endParaRPr lang="en-US" sz="2700" dirty="0"/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r>
              <a:rPr lang="en-US" sz="2700" dirty="0"/>
              <a:t>New technologies increased productivity</a:t>
            </a:r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endParaRPr lang="en-US" sz="2700" dirty="0"/>
          </a:p>
          <a:p>
            <a:pPr marL="670560" indent="-533400">
              <a:lnSpc>
                <a:spcPct val="90000"/>
              </a:lnSpc>
              <a:buSzPct val="75000"/>
              <a:buFont typeface="Wingdings" pitchFamily="2" charset="2"/>
              <a:buChar char="q"/>
            </a:pPr>
            <a:r>
              <a:rPr lang="en-US" sz="2700" dirty="0"/>
              <a:t>Prices fell after WWI &amp; many farmers  had to declare bankruptcy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r="7273"/>
          <a:stretch>
            <a:fillRect/>
          </a:stretch>
        </p:blipFill>
        <p:spPr bwMode="auto">
          <a:xfrm>
            <a:off x="5105400" y="2667000"/>
            <a:ext cx="3886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>
                <a:latin typeface="Maiandra GD" pitchFamily="34" charset="0"/>
              </a:rPr>
              <a:t>FDR’s “Court Packing Bill”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458200" cy="48432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Supreme Court challenges the New Deal: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Maiandra GD" pitchFamily="34" charset="0"/>
              </a:rPr>
              <a:t>	FDR upset by Supreme Court striking down New Deal programs (AAA)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Roosevelt proposes “packing the court”: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Maiandra GD" pitchFamily="34" charset="0"/>
              </a:rPr>
              <a:t>	asked Congress to increase size of Supreme Court (6 more members) – why?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		</a:t>
            </a:r>
            <a:r>
              <a:rPr lang="en-US" b="1" u="sng" dirty="0">
                <a:latin typeface="Maiandra GD" pitchFamily="34" charset="0"/>
              </a:rPr>
              <a:t>stated reason</a:t>
            </a:r>
            <a:r>
              <a:rPr lang="en-US" dirty="0">
                <a:latin typeface="Maiandra GD" pitchFamily="34" charset="0"/>
              </a:rPr>
              <a:t>: many justices elderly &amp; overworked; 	relieve the burden on them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  	</a:t>
            </a:r>
            <a:r>
              <a:rPr lang="en-US" b="1" u="sng" dirty="0">
                <a:latin typeface="Maiandra GD" pitchFamily="34" charset="0"/>
              </a:rPr>
              <a:t>unstated reason</a:t>
            </a:r>
            <a:r>
              <a:rPr lang="en-US" dirty="0">
                <a:latin typeface="Maiandra GD" pitchFamily="34" charset="0"/>
              </a:rPr>
              <a:t>:  </a:t>
            </a:r>
            <a:r>
              <a:rPr lang="en-US" dirty="0" err="1">
                <a:latin typeface="Maiandra GD" pitchFamily="34" charset="0"/>
              </a:rPr>
              <a:t>app’t</a:t>
            </a:r>
            <a:r>
              <a:rPr lang="en-US" dirty="0">
                <a:latin typeface="Maiandra GD" pitchFamily="34" charset="0"/>
              </a:rPr>
              <a:t> more liberal justices who 	would support the New Deal &amp; sway court in FDR’s 	favor</a:t>
            </a:r>
          </a:p>
        </p:txBody>
      </p:sp>
    </p:spTree>
    <p:extLst>
      <p:ext uri="{BB962C8B-B14F-4D97-AF65-F5344CB8AC3E}">
        <p14:creationId xmlns:p14="http://schemas.microsoft.com/office/powerpoint/2010/main" val="16867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990600"/>
            <a:ext cx="41148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aiandra GD" pitchFamily="34" charset="0"/>
              </a:rPr>
              <a:t>Why might people criticize FDR’s plan?</a:t>
            </a:r>
          </a:p>
        </p:txBody>
      </p:sp>
      <p:pic>
        <p:nvPicPr>
          <p:cNvPr id="64514" name="Picture 2" descr="http://blogs.nyu.edu/projects/materialworld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040" y="1143000"/>
            <a:ext cx="371096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226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sz="4500" dirty="0">
                <a:latin typeface="Maiandra GD" pitchFamily="34" charset="0"/>
              </a:rPr>
              <a:t>Reaction to FDR’s Plan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Critics react to Roosevelt’s plan: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Maiandra GD" pitchFamily="34" charset="0"/>
              </a:rPr>
              <a:t>	negative public reaction; bill did not pass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Maiandra GD" pitchFamily="34" charset="0"/>
              </a:rPr>
              <a:t>	Accused FDR of trying to increase Pres power &amp; upset balance (separation) of powers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FDR is weakened politically: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Maiandra GD" pitchFamily="34" charset="0"/>
              </a:rPr>
              <a:t>	FDR lost political support; public less willing to accept new programs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Maiandra GD" pitchFamily="34" charset="0"/>
              </a:rPr>
              <a:t>	In long run, Court became more accepting of New Deal</a:t>
            </a:r>
          </a:p>
        </p:txBody>
      </p:sp>
    </p:spTree>
    <p:extLst>
      <p:ext uri="{BB962C8B-B14F-4D97-AF65-F5344CB8AC3E}">
        <p14:creationId xmlns:p14="http://schemas.microsoft.com/office/powerpoint/2010/main" val="1799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Causes of the Depression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5105400" cy="3886200"/>
          </a:xfrm>
          <a:noFill/>
          <a:ln/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i="1" dirty="0"/>
              <a:t>Under Consumption</a:t>
            </a:r>
            <a:r>
              <a:rPr lang="en-US" sz="2800" dirty="0"/>
              <a:t> </a:t>
            </a:r>
          </a:p>
          <a:p>
            <a:pPr marL="990600" lvl="1" indent="-533400">
              <a:lnSpc>
                <a:spcPct val="90000"/>
              </a:lnSpc>
              <a:buSzPct val="75000"/>
            </a:pPr>
            <a:r>
              <a:rPr lang="en-US" sz="2800" dirty="0"/>
              <a:t>farmers, minorities &amp; industrial  workers did not share in 20s prosperity</a:t>
            </a:r>
          </a:p>
          <a:p>
            <a:pPr marL="990600" lvl="1" indent="-533400">
              <a:lnSpc>
                <a:spcPct val="90000"/>
              </a:lnSpc>
              <a:buSzPct val="75000"/>
            </a:pPr>
            <a:endParaRPr lang="en-US" sz="2800" dirty="0"/>
          </a:p>
          <a:p>
            <a:pPr marL="990600" lvl="1" indent="-533400">
              <a:lnSpc>
                <a:spcPct val="90000"/>
              </a:lnSpc>
              <a:buSzPct val="75000"/>
            </a:pPr>
            <a:r>
              <a:rPr lang="en-US" sz="2800" dirty="0"/>
              <a:t>caused under consumption of goods – rich did not buy enough to keep the economy going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Causes of the Depression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5105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SzPct val="75000"/>
              <a:buNone/>
            </a:pPr>
            <a:r>
              <a:rPr lang="en-US" sz="2600" b="1" i="1" dirty="0"/>
              <a:t>Stock Market Speculation</a:t>
            </a:r>
          </a:p>
          <a:p>
            <a:pPr marL="609600" indent="-609600">
              <a:lnSpc>
                <a:spcPct val="80000"/>
              </a:lnSpc>
              <a:buSzPct val="75000"/>
            </a:pPr>
            <a:r>
              <a:rPr lang="en-US" sz="2400" dirty="0"/>
              <a:t>buying stock </a:t>
            </a:r>
            <a:r>
              <a:rPr lang="en-US" sz="2400" b="1" dirty="0">
                <a:solidFill>
                  <a:srgbClr val="8D7185"/>
                </a:solidFill>
              </a:rPr>
              <a:t>“on margin” </a:t>
            </a:r>
            <a:r>
              <a:rPr lang="en-US" sz="2400" dirty="0"/>
              <a:t>(loan system) inflated the market</a:t>
            </a:r>
          </a:p>
          <a:p>
            <a:pPr marL="609600" indent="-609600">
              <a:lnSpc>
                <a:spcPct val="80000"/>
              </a:lnSpc>
              <a:buSzPct val="75000"/>
              <a:buNone/>
            </a:pPr>
            <a:endParaRPr lang="en-US" sz="2400" dirty="0"/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5000"/>
              <a:buFont typeface="Wingdings"/>
              <a:buChar char=""/>
            </a:pPr>
            <a:r>
              <a:rPr lang="en-US" sz="2400" b="1" dirty="0">
                <a:solidFill>
                  <a:srgbClr val="8D7185"/>
                </a:solidFill>
              </a:rPr>
              <a:t>speculation</a:t>
            </a:r>
            <a:r>
              <a:rPr lang="en-US" sz="2400" dirty="0"/>
              <a:t> – making high-risk investments in the hopes of obtaining large profits; stock prices driven by speculation instead of corporate performance &amp; profits</a:t>
            </a:r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5000"/>
              <a:buNone/>
            </a:pPr>
            <a:endParaRPr lang="en-US" sz="2400" dirty="0"/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5000"/>
              <a:buFont typeface="Wingdings"/>
              <a:buChar char=""/>
            </a:pPr>
            <a:r>
              <a:rPr lang="en-US" sz="2400" dirty="0"/>
              <a:t>stock market not regulated by </a:t>
            </a:r>
            <a:r>
              <a:rPr lang="en-US" sz="2400" dirty="0" err="1"/>
              <a:t>gov’t</a:t>
            </a:r>
            <a:r>
              <a:rPr lang="en-US" sz="2400" dirty="0"/>
              <a:t> &amp; many companies lied about profits</a:t>
            </a:r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5000"/>
              <a:buFont typeface="Wingdings"/>
              <a:buChar char=""/>
            </a:pPr>
            <a:endParaRPr lang="en-US" sz="2400" dirty="0"/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75000"/>
              <a:buFont typeface="Wingdings"/>
              <a:buChar char=""/>
            </a:pPr>
            <a:r>
              <a:rPr lang="en-US" sz="2400" dirty="0"/>
              <a:t>stock prices rose too high &amp; a correction was inevitable: </a:t>
            </a:r>
            <a:r>
              <a:rPr lang="en-US" sz="2400" b="1" dirty="0">
                <a:solidFill>
                  <a:srgbClr val="8D7185"/>
                </a:solidFill>
              </a:rPr>
              <a:t>Stock Market Crash of 1929</a:t>
            </a:r>
          </a:p>
          <a:p>
            <a:pPr marL="609600" lvl="1" indent="-6096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7185"/>
                </a:solidFill>
                <a:latin typeface="Arial Black" pitchFamily="34" charset="0"/>
              </a:rPr>
              <a:t>Stock Market Crash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400"/>
            <a:ext cx="4267200" cy="4038600"/>
          </a:xfrm>
        </p:spPr>
        <p:txBody>
          <a:bodyPr/>
          <a:lstStyle/>
          <a:p>
            <a:pPr>
              <a:buSzPct val="75000"/>
            </a:pPr>
            <a:r>
              <a:rPr lang="en-US" sz="2500" b="1" dirty="0">
                <a:solidFill>
                  <a:srgbClr val="8D7185"/>
                </a:solidFill>
              </a:rPr>
              <a:t>Black Tuesday </a:t>
            </a:r>
            <a:r>
              <a:rPr lang="en-US" sz="2500" dirty="0">
                <a:solidFill>
                  <a:srgbClr val="8D7185"/>
                </a:solidFill>
              </a:rPr>
              <a:t>Oct 29, 1929 </a:t>
            </a:r>
            <a:r>
              <a:rPr lang="en-US" sz="2500" dirty="0"/>
              <a:t>—16.4 million shares sold, compared to average of 4 million</a:t>
            </a:r>
          </a:p>
          <a:p>
            <a:pPr>
              <a:buSzPct val="75000"/>
            </a:pPr>
            <a:endParaRPr lang="en-US" sz="2500" dirty="0"/>
          </a:p>
          <a:p>
            <a:pPr>
              <a:buSzPct val="75000"/>
            </a:pPr>
            <a:r>
              <a:rPr lang="en-US" sz="2500" dirty="0"/>
              <a:t>collapse of the stock market known as the </a:t>
            </a:r>
            <a:r>
              <a:rPr lang="en-US" sz="2500" b="1" dirty="0">
                <a:solidFill>
                  <a:srgbClr val="8D7185"/>
                </a:solidFill>
              </a:rPr>
              <a:t>Great Crash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 cstate="print"/>
          <a:srcRect l="6316" r="6842"/>
          <a:stretch>
            <a:fillRect/>
          </a:stretch>
        </p:blipFill>
        <p:spPr bwMode="auto">
          <a:xfrm>
            <a:off x="4648200" y="1905000"/>
            <a:ext cx="4191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Arial Black" pitchFamily="34" charset="0"/>
              </a:rPr>
              <a:t>Results of the Stock Market Crash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38400" y="1247775"/>
            <a:ext cx="4495800" cy="685800"/>
          </a:xfrm>
          <a:prstGeom prst="rect">
            <a:avLst/>
          </a:prstGeom>
          <a:solidFill>
            <a:srgbClr val="8D7185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38400" y="1323975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</a:rPr>
              <a:t>Stock Market Crash of 1929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19600" y="20574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09600" y="2667000"/>
            <a:ext cx="7924800" cy="914400"/>
          </a:xfrm>
          <a:prstGeom prst="rect">
            <a:avLst/>
          </a:prstGeom>
          <a:solidFill>
            <a:srgbClr val="8D7185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7696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>
                <a:solidFill>
                  <a:schemeClr val="bg1"/>
                </a:solidFill>
              </a:rPr>
              <a:t>Bank runs – people ran to the bank in huge numbers and withdrew all their money at once; many banks had to close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419600" y="36576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85800" y="4343400"/>
            <a:ext cx="7924800" cy="914400"/>
          </a:xfrm>
          <a:prstGeom prst="rect">
            <a:avLst/>
          </a:prstGeom>
          <a:solidFill>
            <a:srgbClr val="8D7185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90600" y="4495800"/>
            <a:ext cx="7315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100" dirty="0">
                <a:solidFill>
                  <a:schemeClr val="bg1"/>
                </a:solidFill>
              </a:rPr>
              <a:t>Businesses closed because consumers didn’t have the money to purchase their products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4419600" y="53340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85800" y="6019800"/>
            <a:ext cx="7924800" cy="685800"/>
          </a:xfrm>
          <a:prstGeom prst="rect">
            <a:avLst/>
          </a:prstGeom>
          <a:solidFill>
            <a:srgbClr val="8D7185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90600" y="6172200"/>
            <a:ext cx="7315200" cy="3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100" dirty="0">
                <a:solidFill>
                  <a:schemeClr val="bg1"/>
                </a:solidFill>
              </a:rPr>
              <a:t>Workers lost jobs &amp; unemployment increased dramatically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1325</Words>
  <Application>Microsoft Office PowerPoint</Application>
  <PresentationFormat>On-screen Show (4:3)</PresentationFormat>
  <Paragraphs>259</Paragraphs>
  <Slides>52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Calibri</vt:lpstr>
      <vt:lpstr>Maiandra GD</vt:lpstr>
      <vt:lpstr>Tw Cen MT</vt:lpstr>
      <vt:lpstr>Wingdings</vt:lpstr>
      <vt:lpstr>Wingdings 2</vt:lpstr>
      <vt:lpstr>iRespondQuestionMaster</vt:lpstr>
      <vt:lpstr>iRespondGraphMaster</vt:lpstr>
      <vt:lpstr>Median</vt:lpstr>
      <vt:lpstr>Radio </vt:lpstr>
      <vt:lpstr>The Great Depression 1929 - 1941</vt:lpstr>
      <vt:lpstr>Republican Presidents of the 1920s</vt:lpstr>
      <vt:lpstr>Causes of the Depression</vt:lpstr>
      <vt:lpstr>Causes of the Depression</vt:lpstr>
      <vt:lpstr>Causes of the Depression</vt:lpstr>
      <vt:lpstr>Causes of the Depression</vt:lpstr>
      <vt:lpstr>Stock Market Crash</vt:lpstr>
      <vt:lpstr>Results of the Stock Market Crash</vt:lpstr>
      <vt:lpstr>Impact on Americans </vt:lpstr>
      <vt:lpstr>Searching for a Job  and a Meal</vt:lpstr>
      <vt:lpstr>Looking for a Place to Live</vt:lpstr>
      <vt:lpstr>The Depression Attacks Family Life</vt:lpstr>
      <vt:lpstr>Minorities Suffer Hardships</vt:lpstr>
      <vt:lpstr>Wednesday April 13, 2016 </vt:lpstr>
      <vt:lpstr>Hoover’s Response to the Depression </vt:lpstr>
      <vt:lpstr>The Dust Bowl</vt:lpstr>
      <vt:lpstr>The Dust Bowl</vt:lpstr>
      <vt:lpstr>The Dust Bowl</vt:lpstr>
      <vt:lpstr>        A Dust Storm in Kansas</vt:lpstr>
      <vt:lpstr>The Dust Bowl</vt:lpstr>
      <vt:lpstr>Another Dust Storm</vt:lpstr>
      <vt:lpstr>A father &amp; two sons seek shelter from a dust storm </vt:lpstr>
      <vt:lpstr>Sand covering a farm after a dust storm</vt:lpstr>
      <vt:lpstr>An abandoned farm in Kansas</vt:lpstr>
      <vt:lpstr>A collage of newspaper headlines from the Dust Bowl</vt:lpstr>
      <vt:lpstr>A man in the midst of a dust storm</vt:lpstr>
      <vt:lpstr>A family in a “lean-to” tent</vt:lpstr>
      <vt:lpstr>Another mother and her child living in a lean-to tent</vt:lpstr>
      <vt:lpstr>PowerPoint Presentation</vt:lpstr>
      <vt:lpstr>Election of 1932</vt:lpstr>
      <vt:lpstr>Franklin Delano Roosevelt</vt:lpstr>
      <vt:lpstr>Franklin D. Roosevelt</vt:lpstr>
      <vt:lpstr>FDR &amp; Eleanor</vt:lpstr>
      <vt:lpstr>Eleanor</vt:lpstr>
      <vt:lpstr>FDR’s thoughts about ending the Depression…</vt:lpstr>
      <vt:lpstr>What was the New Deal?</vt:lpstr>
      <vt:lpstr>FDIC  (1933)</vt:lpstr>
      <vt:lpstr>SEC (1934) </vt:lpstr>
      <vt:lpstr>TVA (1933)</vt:lpstr>
      <vt:lpstr>Tennessee Valley Authority</vt:lpstr>
      <vt:lpstr>CCC  (1933)</vt:lpstr>
      <vt:lpstr>PowerPoint Presentation</vt:lpstr>
      <vt:lpstr>WPA (1935)</vt:lpstr>
      <vt:lpstr>Works Progress Administration</vt:lpstr>
      <vt:lpstr>PowerPoint Presentation</vt:lpstr>
      <vt:lpstr>SSA (1935)</vt:lpstr>
      <vt:lpstr>Wagner Act  (1935) </vt:lpstr>
      <vt:lpstr>Challenges to Roosevelt’s “New Deal”</vt:lpstr>
      <vt:lpstr>FDR’s “Court Packing Bill”</vt:lpstr>
      <vt:lpstr>Why might people criticize FDR’s plan?</vt:lpstr>
      <vt:lpstr>     Reaction to FDR’s Plan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1929 - 1941</dc:title>
  <dc:creator>install</dc:creator>
  <cp:lastModifiedBy>Emily Hogarth</cp:lastModifiedBy>
  <cp:revision>61</cp:revision>
  <dcterms:created xsi:type="dcterms:W3CDTF">2010-11-09T01:41:51Z</dcterms:created>
  <dcterms:modified xsi:type="dcterms:W3CDTF">2020-04-01T17:21:37Z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