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347" r:id="rId12"/>
    <p:sldId id="348"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7900C-D456-4164-BD88-369BDB74AC49}"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141FE-35D2-40B8-B225-38011918A23B}" type="slidenum">
              <a:rPr lang="en-US" smtClean="0"/>
              <a:t>‹#›</a:t>
            </a:fld>
            <a:endParaRPr lang="en-US"/>
          </a:p>
        </p:txBody>
      </p:sp>
    </p:spTree>
    <p:extLst>
      <p:ext uri="{BB962C8B-B14F-4D97-AF65-F5344CB8AC3E}">
        <p14:creationId xmlns:p14="http://schemas.microsoft.com/office/powerpoint/2010/main" val="367445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c909110b9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6c909110b9_1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Sources </a:t>
            </a:r>
            <a:endParaRPr/>
          </a:p>
          <a:p>
            <a:pPr marL="0" lvl="0" indent="0" algn="l" rtl="0">
              <a:spcBef>
                <a:spcPts val="0"/>
              </a:spcBef>
              <a:spcAft>
                <a:spcPts val="0"/>
              </a:spcAft>
              <a:buNone/>
            </a:pPr>
            <a:r>
              <a:rPr lang="en-US"/>
              <a:t>2017 AMSCO/Palmer chapter 10 Territory, Power and Boundaries</a:t>
            </a:r>
            <a:endParaRPr/>
          </a:p>
          <a:p>
            <a:pPr marL="0" lvl="0" indent="0" algn="l" rtl="0">
              <a:spcBef>
                <a:spcPts val="0"/>
              </a:spcBef>
              <a:spcAft>
                <a:spcPts val="0"/>
              </a:spcAft>
              <a:buNone/>
            </a:pPr>
            <a:r>
              <a:rPr lang="en-US"/>
              <a:t>2015 Articulation</a:t>
            </a:r>
            <a:endParaRPr/>
          </a:p>
        </p:txBody>
      </p:sp>
      <p:sp>
        <p:nvSpPr>
          <p:cNvPr id="68" name="Google Shape;68;g6c909110b9_1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c909110b9_1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6c909110b9_11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 RIMLAND THEORY</a:t>
            </a:r>
            <a:endParaRPr/>
          </a:p>
          <a:p>
            <a:pPr marL="0" lvl="0" indent="0" algn="l" rtl="0">
              <a:spcBef>
                <a:spcPts val="0"/>
              </a:spcBef>
              <a:spcAft>
                <a:spcPts val="0"/>
              </a:spcAft>
              <a:buNone/>
            </a:pPr>
            <a:r>
              <a:rPr lang="en-US"/>
              <a:t>Published</a:t>
            </a:r>
            <a:r>
              <a:rPr lang="en-US" sz="1200" b="1">
                <a:solidFill>
                  <a:schemeClr val="dk1"/>
                </a:solidFill>
                <a:latin typeface="Calibri"/>
                <a:ea typeface="Calibri"/>
                <a:cs typeface="Calibri"/>
                <a:sym typeface="Calibri"/>
              </a:rPr>
              <a:t> in 2013, retrieved August 2017</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Transcript: : “</a:t>
            </a:r>
            <a:r>
              <a:rPr lang="en-US" sz="1200">
                <a:solidFill>
                  <a:schemeClr val="dk1"/>
                </a:solidFill>
                <a:latin typeface="Calibri"/>
                <a:ea typeface="Calibri"/>
                <a:cs typeface="Calibri"/>
                <a:sym typeface="Calibri"/>
              </a:rPr>
              <a:t>China has a good geographic scenario and a negative geographic scenario. Its positive geographic scenario is that China is set to expand in search of strategic minerals, metals, and resources like timber and hydropower, into the Russian Far East, into Central Asia especially, and to retain control of Tibet. China is at its maximum point geographically since the high Qing Dynasty over 200 years ago.</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But here's China's dilemma. The ethnic Han core of China [90 percent of Chinese] is mainly a function of central China and coastal China. To the north, China finds ethnic Inner Mongolians. To the west, it finds Muslim Turkic Uighurs. To the southwest, it finds Tibet. The Dalai Lama may be a spiritual figure for Western elites, but he's really a geopolitical factor. He's a geopolitical factor because Tibet controls more water than maybe any other place on the earth. It controls…the river systems that provide water for West Bengal in India, for Bangladesh, and for much of China.</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you take away Tibet from China, you're left with a rump [piece of] China…without water. So this ethnic Han core [has to] look to these high plateau and grasslands in Inner Mongolia, Xinjiang province in the west, Tibet in the southwest, where there are ethnic groups who have had difficult historical relations with the Hans.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 the Chinese leadership says, ‘The West wants us to liberalize? Are they crazy? We're not going to give up central control, because if we start allowing more individual freedoms, we'll have ethnic insurgencies up and running [by the groups that control the water].’ This is China's geographically based dilemma.”</a:t>
            </a:r>
            <a:endParaRPr/>
          </a:p>
          <a:p>
            <a:pPr marL="0" lvl="0" indent="0" algn="l" rtl="0">
              <a:spcBef>
                <a:spcPts val="0"/>
              </a:spcBef>
              <a:spcAft>
                <a:spcPts val="0"/>
              </a:spcAft>
              <a:buNone/>
            </a:pPr>
            <a:endParaRPr/>
          </a:p>
        </p:txBody>
      </p:sp>
      <p:sp>
        <p:nvSpPr>
          <p:cNvPr id="152" name="Google Shape;152;g6c909110b9_11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c909110b9_1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6c909110b9_1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Kaplan pages 155-156 also discusses Shia and Sunni Islam.</a:t>
            </a:r>
            <a:endParaRPr/>
          </a:p>
        </p:txBody>
      </p:sp>
      <p:sp>
        <p:nvSpPr>
          <p:cNvPr id="158" name="Google Shape;158;g6c909110b9_11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Claimed by Brunei, Malaysia, Vietnam, Taiwan, China and the Phillipines</a:t>
            </a:r>
            <a:endParaRPr/>
          </a:p>
        </p:txBody>
      </p:sp>
      <p:sp>
        <p:nvSpPr>
          <p:cNvPr id="165" name="Google Shape;16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Claimed by Brunei, Malaysia, Vietnam, Taiwan, China and the Phillipines</a:t>
            </a:r>
            <a:endParaRPr/>
          </a:p>
        </p:txBody>
      </p:sp>
      <p:sp>
        <p:nvSpPr>
          <p:cNvPr id="172" name="Google Shape;1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ECONOMIC CONFLICT: PETROLEUM, FISHING, SHIPPING</a:t>
            </a:r>
            <a:endParaRPr/>
          </a:p>
          <a:p>
            <a:pPr marL="0" lvl="0" indent="0" algn="l" rtl="0">
              <a:spcBef>
                <a:spcPts val="0"/>
              </a:spcBef>
              <a:spcAft>
                <a:spcPts val="0"/>
              </a:spcAft>
              <a:buNone/>
            </a:pPr>
            <a:endParaRPr/>
          </a:p>
          <a:p>
            <a:pPr marL="0" lvl="0" indent="0" algn="l" rtl="0">
              <a:spcBef>
                <a:spcPts val="0"/>
              </a:spcBef>
              <a:spcAft>
                <a:spcPts val="0"/>
              </a:spcAft>
              <a:buNone/>
            </a:pPr>
            <a:r>
              <a:rPr lang="en-US"/>
              <a:t>Claimed by Brunei, Malaysia, Vietnam, Taiwan, China and the Philippines</a:t>
            </a:r>
            <a:endParaRPr/>
          </a:p>
          <a:p>
            <a:pPr marL="0" lvl="0" indent="0" algn="l" rtl="0">
              <a:spcBef>
                <a:spcPts val="0"/>
              </a:spcBef>
              <a:spcAft>
                <a:spcPts val="0"/>
              </a:spcAft>
              <a:buNone/>
            </a:pPr>
            <a:endParaRPr/>
          </a:p>
          <a:p>
            <a:pPr marL="0" lvl="0" indent="0" algn="l" rtl="0">
              <a:spcBef>
                <a:spcPts val="0"/>
              </a:spcBef>
              <a:spcAft>
                <a:spcPts val="0"/>
              </a:spcAft>
              <a:buNone/>
            </a:pPr>
            <a:r>
              <a:rPr lang="en-US"/>
              <a:t>Petroleum reserves unconfirmed but probably according to 2017 AMSCO</a:t>
            </a:r>
            <a:endParaRPr/>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1800"/>
              <a:t>Claimed by Brunei, Malaysia, Vietnam, Taiwan, China and the Philippines</a:t>
            </a:r>
            <a:endParaRPr/>
          </a:p>
          <a:p>
            <a:pPr marL="0" lvl="0" indent="0" algn="l" rtl="0">
              <a:spcBef>
                <a:spcPts val="0"/>
              </a:spcBef>
              <a:spcAft>
                <a:spcPts val="0"/>
              </a:spcAft>
              <a:buNone/>
            </a:pPr>
            <a:endParaRPr sz="1800"/>
          </a:p>
        </p:txBody>
      </p:sp>
      <p:sp>
        <p:nvSpPr>
          <p:cNvPr id="191" name="Google Shape;19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c909110b9_1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6c909110b9_1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2013world map retrieved July 2017</a:t>
            </a:r>
            <a:endParaRPr/>
          </a:p>
        </p:txBody>
      </p:sp>
      <p:sp>
        <p:nvSpPr>
          <p:cNvPr id="81" name="Google Shape;81;g6c909110b9_1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Delimited boundary – line on a map, A</a:t>
            </a:r>
            <a:endParaRPr/>
          </a:p>
          <a:p>
            <a:pPr marL="228600" lvl="0" indent="-228600" algn="l" rtl="0">
              <a:spcBef>
                <a:spcPts val="0"/>
              </a:spcBef>
              <a:spcAft>
                <a:spcPts val="0"/>
              </a:spcAft>
              <a:buClr>
                <a:schemeClr val="dk1"/>
              </a:buClr>
              <a:buSzPts val="1200"/>
              <a:buFont typeface="Calibri"/>
              <a:buAutoNum type="arabicPeriod"/>
            </a:pPr>
            <a:r>
              <a:rPr lang="en-US"/>
              <a:t>Defined boundary – legal document, B, E, J</a:t>
            </a:r>
            <a:endParaRPr/>
          </a:p>
          <a:p>
            <a:pPr marL="228600" lvl="0" indent="-228600" algn="l" rtl="0">
              <a:spcBef>
                <a:spcPts val="0"/>
              </a:spcBef>
              <a:spcAft>
                <a:spcPts val="0"/>
              </a:spcAft>
              <a:buClr>
                <a:schemeClr val="dk1"/>
              </a:buClr>
              <a:buSzPts val="1200"/>
              <a:buFont typeface="Calibri"/>
              <a:buAutoNum type="arabicPeriod"/>
            </a:pPr>
            <a:r>
              <a:rPr lang="en-US"/>
              <a:t>Demarcated boundary – physical objects, C, D, F, G, H, I</a:t>
            </a:r>
            <a:endParaRPr/>
          </a:p>
        </p:txBody>
      </p:sp>
      <p:sp>
        <p:nvSpPr>
          <p:cNvPr id="224" name="Google Shape;22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Delimited boundary – line on a map, A</a:t>
            </a:r>
            <a:endParaRPr/>
          </a:p>
          <a:p>
            <a:pPr marL="228600" lvl="0" indent="-228600" algn="l" rtl="0">
              <a:spcBef>
                <a:spcPts val="0"/>
              </a:spcBef>
              <a:spcAft>
                <a:spcPts val="0"/>
              </a:spcAft>
              <a:buClr>
                <a:schemeClr val="dk1"/>
              </a:buClr>
              <a:buSzPts val="1200"/>
              <a:buFont typeface="Calibri"/>
              <a:buAutoNum type="arabicPeriod"/>
            </a:pPr>
            <a:r>
              <a:rPr lang="en-US"/>
              <a:t>Defined boundary – legal document, B, E, J</a:t>
            </a:r>
            <a:endParaRPr/>
          </a:p>
          <a:p>
            <a:pPr marL="228600" lvl="0" indent="-228600" algn="l" rtl="0">
              <a:spcBef>
                <a:spcPts val="0"/>
              </a:spcBef>
              <a:spcAft>
                <a:spcPts val="0"/>
              </a:spcAft>
              <a:buClr>
                <a:schemeClr val="dk1"/>
              </a:buClr>
              <a:buSzPts val="1200"/>
              <a:buFont typeface="Calibri"/>
              <a:buAutoNum type="arabicPeriod"/>
            </a:pPr>
            <a:r>
              <a:rPr lang="en-US"/>
              <a:t>Demarcated boundary – physical objects, C, D, F, G, H, I</a:t>
            </a:r>
            <a:endParaRPr/>
          </a:p>
        </p:txBody>
      </p:sp>
      <p:sp>
        <p:nvSpPr>
          <p:cNvPr id="230" name="Google Shape;2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Amsco 2017</a:t>
            </a:r>
            <a:endParaRPr/>
          </a:p>
        </p:txBody>
      </p:sp>
      <p:sp>
        <p:nvSpPr>
          <p:cNvPr id="250" name="Google Shape;25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Amsco 2017</a:t>
            </a:r>
            <a:endParaRPr/>
          </a:p>
        </p:txBody>
      </p:sp>
      <p:sp>
        <p:nvSpPr>
          <p:cNvPr id="267" name="Google Shape;26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Amsco 2017</a:t>
            </a:r>
            <a:endParaRPr/>
          </a:p>
        </p:txBody>
      </p:sp>
      <p:sp>
        <p:nvSpPr>
          <p:cNvPr id="284" name="Google Shape;28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Amsco 2017, p. 157</a:t>
            </a:r>
            <a:endParaRPr/>
          </a:p>
          <a:p>
            <a:pPr marL="0" lvl="0" indent="0" algn="l" rtl="0">
              <a:spcBef>
                <a:spcPts val="0"/>
              </a:spcBef>
              <a:spcAft>
                <a:spcPts val="0"/>
              </a:spcAft>
              <a:buNone/>
            </a:pPr>
            <a:r>
              <a:rPr lang="en-US"/>
              <a:t>WHEAT is grown and consumed in Northern China; rice in the south</a:t>
            </a:r>
            <a:endParaRPr/>
          </a:p>
          <a:p>
            <a:pPr marL="0" lvl="0" indent="0" algn="l" rtl="0">
              <a:spcBef>
                <a:spcPts val="0"/>
              </a:spcBef>
              <a:spcAft>
                <a:spcPts val="0"/>
              </a:spcAft>
              <a:buNone/>
            </a:pPr>
            <a:r>
              <a:rPr lang="en-US"/>
              <a:t>But the change is gradual and there is overlap.</a:t>
            </a:r>
            <a:endParaRPr/>
          </a:p>
          <a:p>
            <a:pPr marL="0" lvl="0" indent="0" algn="l" rtl="0">
              <a:spcBef>
                <a:spcPts val="0"/>
              </a:spcBef>
              <a:spcAft>
                <a:spcPts val="0"/>
              </a:spcAft>
              <a:buNone/>
            </a:pPr>
            <a:r>
              <a:rPr lang="en-US"/>
              <a:t>A CULTURAL boundary</a:t>
            </a:r>
            <a:endParaRPr/>
          </a:p>
        </p:txBody>
      </p:sp>
      <p:sp>
        <p:nvSpPr>
          <p:cNvPr id="298" name="Google Shape;2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CLICK ON BOX FOR DEFINITION OF IRREDENTISM (as below)</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IRREDENTISM</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the attempt to bring all</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the members of a</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nation and the</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territories they inhabit</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into</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a single state,</a:t>
            </a:r>
            <a:endParaRPr/>
          </a:p>
          <a:p>
            <a:pPr marL="0" lvl="0" indent="0" algn="l" rtl="0">
              <a:spcBef>
                <a:spcPts val="0"/>
              </a:spcBef>
              <a:spcAft>
                <a:spcPts val="0"/>
              </a:spcAft>
              <a:buNone/>
            </a:pPr>
            <a:r>
              <a:rPr lang="en-US" sz="900">
                <a:solidFill>
                  <a:schemeClr val="dk1"/>
                </a:solidFill>
                <a:latin typeface="Calibri"/>
                <a:ea typeface="Calibri"/>
                <a:cs typeface="Calibri"/>
                <a:sym typeface="Calibri"/>
              </a:rPr>
              <a:t>commonly a nationstate.</a:t>
            </a:r>
            <a:endParaRPr/>
          </a:p>
          <a:p>
            <a:pPr marL="0" lvl="0" indent="0" algn="l" rtl="0">
              <a:spcBef>
                <a:spcPts val="0"/>
              </a:spcBef>
              <a:spcAft>
                <a:spcPts val="0"/>
              </a:spcAft>
              <a:buNone/>
            </a:pPr>
            <a:endParaRPr sz="900"/>
          </a:p>
        </p:txBody>
      </p:sp>
      <p:sp>
        <p:nvSpPr>
          <p:cNvPr id="308" name="Google Shape;3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Enduring understanding and learning objectives taken directly from 2015 APHUG Course Articulation pages 31-33</a:t>
            </a: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20" name="Google Shape;32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27" name="Google Shape;32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33" name="Google Shape;33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40" name="Google Shape;34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47" name="Google Shape;34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55" name="Google Shape;35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62" name="Google Shape;36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69" name="Google Shape;36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600" b="1"/>
          </a:p>
        </p:txBody>
      </p:sp>
      <p:sp>
        <p:nvSpPr>
          <p:cNvPr id="376" name="Google Shape;37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Remind them of the importance of scale</a:t>
            </a:r>
            <a:endParaRPr/>
          </a:p>
        </p:txBody>
      </p:sp>
      <p:sp>
        <p:nvSpPr>
          <p:cNvPr id="116" name="Google Shape;1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c909110b9_1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6c909110b9_1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SLIDE: </a:t>
            </a:r>
            <a:endParaRPr/>
          </a:p>
          <a:p>
            <a:pPr marL="0" lvl="0" indent="0" algn="l" rtl="0">
              <a:spcBef>
                <a:spcPts val="0"/>
              </a:spcBef>
              <a:spcAft>
                <a:spcPts val="0"/>
              </a:spcAft>
              <a:buNone/>
            </a:pPr>
            <a:r>
              <a:rPr lang="en-US"/>
              <a:t>1. Ask students to THEORIZE about why some states are great and some are not.</a:t>
            </a:r>
            <a:endParaRPr/>
          </a:p>
          <a:p>
            <a:pPr marL="0" lvl="0" indent="0" algn="l" rtl="0">
              <a:spcBef>
                <a:spcPts val="0"/>
              </a:spcBef>
              <a:spcAft>
                <a:spcPts val="0"/>
              </a:spcAft>
              <a:buNone/>
            </a:pPr>
            <a:endParaRPr/>
          </a:p>
          <a:p>
            <a:pPr marL="0" lvl="0" indent="0" algn="l" rtl="0">
              <a:spcBef>
                <a:spcPts val="0"/>
              </a:spcBef>
              <a:spcAft>
                <a:spcPts val="0"/>
              </a:spcAft>
              <a:buNone/>
            </a:pPr>
            <a:r>
              <a:rPr lang="en-US"/>
              <a:t>2. ASK Students to choose the theory that most appeals to them and DEFEND it by </a:t>
            </a:r>
            <a:endParaRPr/>
          </a:p>
          <a:p>
            <a:pPr marL="0" lvl="0" indent="0" algn="l" rtl="0">
              <a:spcBef>
                <a:spcPts val="0"/>
              </a:spcBef>
              <a:spcAft>
                <a:spcPts val="0"/>
              </a:spcAft>
              <a:buNone/>
            </a:pPr>
            <a:r>
              <a:rPr lang="en-US"/>
              <a:t>giving historical and geographic details.</a:t>
            </a:r>
            <a:endParaRPr/>
          </a:p>
          <a:p>
            <a:pPr marL="0" lvl="0" indent="0" algn="l" rtl="0">
              <a:spcBef>
                <a:spcPts val="0"/>
              </a:spcBef>
              <a:spcAft>
                <a:spcPts val="0"/>
              </a:spcAft>
              <a:buNone/>
            </a:pPr>
            <a:endParaRPr/>
          </a:p>
          <a:p>
            <a:pPr marL="0" lvl="0" indent="0" algn="l" rtl="0">
              <a:spcBef>
                <a:spcPts val="0"/>
              </a:spcBef>
              <a:spcAft>
                <a:spcPts val="0"/>
              </a:spcAft>
              <a:buNone/>
            </a:pPr>
            <a:r>
              <a:rPr lang="en-US"/>
              <a:t>3. Quick presentations of theories/debate.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g6c909110b9_11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SLIDE: </a:t>
            </a:r>
            <a:endParaRPr/>
          </a:p>
          <a:p>
            <a:pPr marL="0" lvl="0" indent="0" algn="l" rtl="0">
              <a:spcBef>
                <a:spcPts val="0"/>
              </a:spcBef>
              <a:spcAft>
                <a:spcPts val="0"/>
              </a:spcAft>
              <a:buNone/>
            </a:pPr>
            <a:r>
              <a:rPr lang="en-US"/>
              <a:t>1. Ask students to THEORIZE about why some states are great and some are not.</a:t>
            </a:r>
            <a:endParaRPr/>
          </a:p>
          <a:p>
            <a:pPr marL="0" lvl="0" indent="0" algn="l" rtl="0">
              <a:spcBef>
                <a:spcPts val="0"/>
              </a:spcBef>
              <a:spcAft>
                <a:spcPts val="0"/>
              </a:spcAft>
              <a:buNone/>
            </a:pPr>
            <a:endParaRPr/>
          </a:p>
          <a:p>
            <a:pPr marL="0" lvl="0" indent="0" algn="l" rtl="0">
              <a:spcBef>
                <a:spcPts val="0"/>
              </a:spcBef>
              <a:spcAft>
                <a:spcPts val="0"/>
              </a:spcAft>
              <a:buNone/>
            </a:pPr>
            <a:r>
              <a:rPr lang="en-US"/>
              <a:t>2. ASK Students to choose the theory that most appeals to them and DEFEND it by </a:t>
            </a:r>
            <a:endParaRPr/>
          </a:p>
          <a:p>
            <a:pPr marL="0" lvl="0" indent="0" algn="l" rtl="0">
              <a:spcBef>
                <a:spcPts val="0"/>
              </a:spcBef>
              <a:spcAft>
                <a:spcPts val="0"/>
              </a:spcAft>
              <a:buNone/>
            </a:pPr>
            <a:r>
              <a:rPr lang="en-US"/>
              <a:t>giving historical and geographic details.</a:t>
            </a:r>
            <a:endParaRPr/>
          </a:p>
          <a:p>
            <a:pPr marL="0" lvl="0" indent="0" algn="l" rtl="0">
              <a:spcBef>
                <a:spcPts val="0"/>
              </a:spcBef>
              <a:spcAft>
                <a:spcPts val="0"/>
              </a:spcAft>
              <a:buNone/>
            </a:pPr>
            <a:endParaRPr/>
          </a:p>
          <a:p>
            <a:pPr marL="0" lvl="0" indent="0" algn="l" rtl="0">
              <a:spcBef>
                <a:spcPts val="0"/>
              </a:spcBef>
              <a:spcAft>
                <a:spcPts val="0"/>
              </a:spcAft>
              <a:buNone/>
            </a:pPr>
            <a:r>
              <a:rPr lang="en-US"/>
              <a:t>3. Quick presentations of theories/debate.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0150-71C2-4CBA-941C-693F1F532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9BE20-48A7-4880-A820-AC40564AF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C6A62-BDD3-4803-AD6A-EF21A0DA2240}"/>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16F441A6-09F4-459F-AD90-8C60665F3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C6710-E622-45D9-BDA1-D125014436D5}"/>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317874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F711-AB14-42C6-9580-369F02C94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6CC4A-E943-4FBF-AC6D-34A68E7A65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8AFCA-FEB3-450E-98C1-5D261C223976}"/>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CBFAC3AE-51EA-4F5D-9919-8C74EDF92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F75BE-B20A-40D9-82F2-B799E3E2C40C}"/>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165837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8EBDD-2182-49AA-A1CE-5933134EF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6AC094-742F-4B27-B801-2FE7C22082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B4D68-7EDB-4E99-9574-088388520726}"/>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AA414258-43E4-4F19-AE12-F251AEA81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8C512-0F93-41ED-9ABD-4C665A6809F3}"/>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131015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9B47-A5CD-4E60-8BB3-10D9E5227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B635C-A7AD-40B3-9126-C3A5BEA727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A3ECF-F86A-40D9-BBDC-7B68A843FB7F}"/>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75CCC1BD-EF40-4D18-924E-420BA1D37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6C6F6-0E52-423B-813D-2E929A5784BE}"/>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258193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5DE-68BC-49BB-9A68-DE31DB1417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9853EB-6233-4D6F-9EDE-01C87CFE3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12FE7-E306-44C9-9A9E-9ABDB9B2B075}"/>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C8579A9D-4B5D-4230-B08B-CD72F0E99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D14C6-5380-493B-928F-DCD6179C0199}"/>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271532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4ECE-5A38-4EF4-8D11-B9504E307B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804F55-403B-4DFB-987E-AC4C01CD4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1DC9D-18CD-4126-BC5E-205B4D9516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F65843-3F42-4BB7-AD48-FC8C100D7A7F}"/>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6" name="Footer Placeholder 5">
            <a:extLst>
              <a:ext uri="{FF2B5EF4-FFF2-40B4-BE49-F238E27FC236}">
                <a16:creationId xmlns:a16="http://schemas.microsoft.com/office/drawing/2014/main" id="{2D011083-16D6-4444-B91D-41A6B3218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251AD-3EED-4BD8-AB1C-CD71680AFAB4}"/>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246237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011F-A38B-4401-BAE5-9390EA181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876839-6381-4325-BBAE-1DD0C7F11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E763D-169E-4828-B668-330960CCD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DA474-4B0E-4260-A432-17874AEEE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E6608-8941-4087-894E-3AEBEB9DFA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7BF5D-79EF-4DA2-ACD0-B4346E4242AF}"/>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8" name="Footer Placeholder 7">
            <a:extLst>
              <a:ext uri="{FF2B5EF4-FFF2-40B4-BE49-F238E27FC236}">
                <a16:creationId xmlns:a16="http://schemas.microsoft.com/office/drawing/2014/main" id="{6003B173-AD89-4F95-A234-DA4A67BC8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62371-ABFC-49D3-9772-C4FD91A25896}"/>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16925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2C07-E7A5-48CC-A7B6-0F9B9941D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C6C3E-8CB7-4B3A-B7FC-953257A08E30}"/>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4" name="Footer Placeholder 3">
            <a:extLst>
              <a:ext uri="{FF2B5EF4-FFF2-40B4-BE49-F238E27FC236}">
                <a16:creationId xmlns:a16="http://schemas.microsoft.com/office/drawing/2014/main" id="{5AE293CE-7488-44C8-ABE3-58CC31A379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DB8761-DB40-4809-BE2D-71EDF6C3854B}"/>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300391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CADFC-08EC-492D-BB80-4D3F6FF2E866}"/>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3" name="Footer Placeholder 2">
            <a:extLst>
              <a:ext uri="{FF2B5EF4-FFF2-40B4-BE49-F238E27FC236}">
                <a16:creationId xmlns:a16="http://schemas.microsoft.com/office/drawing/2014/main" id="{9CF6DE32-8495-4076-B202-A2F411533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6C4DC-9202-4F74-8814-2AD71368E388}"/>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114993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E33D-F9EB-4A3F-9085-58E79DBAA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35FF22-1055-4E90-901F-06BB8945C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7C5BB1-2F96-462C-8B50-A4CAA5743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A2A-C724-4B75-8AF4-DAB2F657E530}"/>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6" name="Footer Placeholder 5">
            <a:extLst>
              <a:ext uri="{FF2B5EF4-FFF2-40B4-BE49-F238E27FC236}">
                <a16:creationId xmlns:a16="http://schemas.microsoft.com/office/drawing/2014/main" id="{76F681D6-952E-46E3-8407-54CA83766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22684-3BFE-4022-A438-5BAF61BE2C86}"/>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37636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06F8-FB4C-494A-9309-C5F095C6A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AA9C0-DDF2-413B-9222-7F13A65A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93B15-3183-41E4-858E-A27223A4C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00385-DA95-4D00-8235-59B5FD5EF244}"/>
              </a:ext>
            </a:extLst>
          </p:cNvPr>
          <p:cNvSpPr>
            <a:spLocks noGrp="1"/>
          </p:cNvSpPr>
          <p:nvPr>
            <p:ph type="dt" sz="half" idx="10"/>
          </p:nvPr>
        </p:nvSpPr>
        <p:spPr/>
        <p:txBody>
          <a:bodyPr/>
          <a:lstStyle/>
          <a:p>
            <a:fld id="{407DB67C-62C3-46D6-B119-2196310078F1}" type="datetimeFigureOut">
              <a:rPr lang="en-US" smtClean="0"/>
              <a:t>1/15/2020</a:t>
            </a:fld>
            <a:endParaRPr lang="en-US"/>
          </a:p>
        </p:txBody>
      </p:sp>
      <p:sp>
        <p:nvSpPr>
          <p:cNvPr id="6" name="Footer Placeholder 5">
            <a:extLst>
              <a:ext uri="{FF2B5EF4-FFF2-40B4-BE49-F238E27FC236}">
                <a16:creationId xmlns:a16="http://schemas.microsoft.com/office/drawing/2014/main" id="{37100DD2-AAC9-44C5-9053-0DC58F847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47EB-B6DF-42B2-9323-F3F3F2246DCE}"/>
              </a:ext>
            </a:extLst>
          </p:cNvPr>
          <p:cNvSpPr>
            <a:spLocks noGrp="1"/>
          </p:cNvSpPr>
          <p:nvPr>
            <p:ph type="sldNum" sz="quarter" idx="12"/>
          </p:nvPr>
        </p:nvSpPr>
        <p:spPr/>
        <p:txBody>
          <a:bodyPr/>
          <a:lstStyle/>
          <a:p>
            <a:fld id="{CEA1F706-4CD0-4905-8F8A-19660830A3CB}" type="slidenum">
              <a:rPr lang="en-US" smtClean="0"/>
              <a:t>‹#›</a:t>
            </a:fld>
            <a:endParaRPr lang="en-US"/>
          </a:p>
        </p:txBody>
      </p:sp>
    </p:spTree>
    <p:extLst>
      <p:ext uri="{BB962C8B-B14F-4D97-AF65-F5344CB8AC3E}">
        <p14:creationId xmlns:p14="http://schemas.microsoft.com/office/powerpoint/2010/main" val="323624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BE98F-7433-4CB4-8135-F83B504ED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2461F4-FB3D-4374-AA6B-809A18AF0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C1B22-58A5-431B-BB58-197966BB2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DB67C-62C3-46D6-B119-2196310078F1}" type="datetimeFigureOut">
              <a:rPr lang="en-US" smtClean="0"/>
              <a:t>1/15/2020</a:t>
            </a:fld>
            <a:endParaRPr lang="en-US"/>
          </a:p>
        </p:txBody>
      </p:sp>
      <p:sp>
        <p:nvSpPr>
          <p:cNvPr id="5" name="Footer Placeholder 4">
            <a:extLst>
              <a:ext uri="{FF2B5EF4-FFF2-40B4-BE49-F238E27FC236}">
                <a16:creationId xmlns:a16="http://schemas.microsoft.com/office/drawing/2014/main" id="{0EE21685-9218-4B1A-819D-0FE20B69D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66967A-D3B4-4574-B098-820AC1941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1F706-4CD0-4905-8F8A-19660830A3CB}" type="slidenum">
              <a:rPr lang="en-US" smtClean="0"/>
              <a:t>‹#›</a:t>
            </a:fld>
            <a:endParaRPr lang="en-US"/>
          </a:p>
        </p:txBody>
      </p:sp>
    </p:spTree>
    <p:extLst>
      <p:ext uri="{BB962C8B-B14F-4D97-AF65-F5344CB8AC3E}">
        <p14:creationId xmlns:p14="http://schemas.microsoft.com/office/powerpoint/2010/main" val="30634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rF1BvsTMxqU&amp;fbclid=IwAR0XCp2K_W7HeeSSHH-XPykFd6MSm4k0JWyTcVkTGfyWMJL63NYluwxulS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NFMnwXoWMG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n/?saved/redirect/&amp;object_id=1461036600652674&amp;surface=saved_email_reminder&amp;mechanism=clickable_content&amp;ndid=55614c0b25ea5G5af7a97cf29eG0G377&amp;uri=http://www.nbcnews.com/news/world/china-takes-tough-line-sov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6469-C8C5-471E-AD7B-2A987A5689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82472C1-AD53-4568-BBE4-38EB28AEBF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39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99139" y="566415"/>
            <a:ext cx="11029616" cy="1013800"/>
          </a:xfrm>
          <a:prstGeom prst="rect">
            <a:avLst/>
          </a:prstGeom>
          <a:noFill/>
          <a:ln w="9525" cap="flat" cmpd="sng">
            <a:solidFill>
              <a:srgbClr val="BFAECF"/>
            </a:solidFill>
            <a:prstDash val="solid"/>
            <a:round/>
            <a:headEnd type="none" w="sm" len="sm"/>
            <a:tailEnd type="none" w="sm" len="sm"/>
          </a:ln>
        </p:spPr>
        <p:txBody>
          <a:bodyPr spcFirstLastPara="1" wrap="square" lIns="91425" tIns="45700" rIns="91425" bIns="45700" anchor="b" anchorCtr="0">
            <a:noAutofit/>
          </a:bodyPr>
          <a:lstStyle/>
          <a:p>
            <a:pPr marL="0" lvl="0" indent="0" algn="l" rtl="0">
              <a:spcBef>
                <a:spcPts val="0"/>
              </a:spcBef>
              <a:spcAft>
                <a:spcPts val="0"/>
              </a:spcAft>
              <a:buClr>
                <a:srgbClr val="664D26"/>
              </a:buClr>
              <a:buSzPts val="4000"/>
              <a:buFont typeface="Cambria"/>
              <a:buNone/>
            </a:pPr>
            <a:r>
              <a:rPr lang="en-US" sz="4000" b="1">
                <a:solidFill>
                  <a:srgbClr val="664D26"/>
                </a:solidFill>
              </a:rPr>
              <a:t> </a:t>
            </a:r>
            <a:r>
              <a:rPr lang="en-US" b="1">
                <a:solidFill>
                  <a:srgbClr val="D6D6D6"/>
                </a:solidFill>
              </a:rPr>
              <a:t> THEORIES ABOUT THE DISTRIBUTION OF POWER</a:t>
            </a:r>
            <a:endParaRPr b="1">
              <a:solidFill>
                <a:srgbClr val="D6D6D6"/>
              </a:solidFill>
            </a:endParaRPr>
          </a:p>
        </p:txBody>
      </p:sp>
      <p:sp>
        <p:nvSpPr>
          <p:cNvPr id="135" name="Google Shape;135;p22"/>
          <p:cNvSpPr txBox="1"/>
          <p:nvPr/>
        </p:nvSpPr>
        <p:spPr>
          <a:xfrm>
            <a:off x="328499" y="2418780"/>
            <a:ext cx="5380925" cy="2431435"/>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7030A0"/>
                </a:solidFill>
                <a:latin typeface="Arial"/>
                <a:ea typeface="Arial"/>
                <a:cs typeface="Arial"/>
                <a:sym typeface="Arial"/>
              </a:rPr>
              <a:t>A… </a:t>
            </a:r>
            <a:r>
              <a:rPr lang="en-US" sz="2800">
                <a:solidFill>
                  <a:srgbClr val="7030A0"/>
                </a:solidFill>
                <a:latin typeface="Arial"/>
                <a:ea typeface="Arial"/>
                <a:cs typeface="Arial"/>
                <a:sym typeface="Arial"/>
              </a:rPr>
              <a:t>Some states are born great</a:t>
            </a:r>
            <a:r>
              <a:rPr lang="en-US" sz="5400">
                <a:solidFill>
                  <a:srgbClr val="7030A0"/>
                </a:solidFill>
                <a:latin typeface="Arial"/>
                <a:ea typeface="Arial"/>
                <a:cs typeface="Arial"/>
                <a:sym typeface="Arial"/>
              </a:rPr>
              <a:t>  </a:t>
            </a:r>
            <a:r>
              <a:rPr lang="en-US" sz="4400" b="1">
                <a:solidFill>
                  <a:srgbClr val="EAE4D5"/>
                </a:solidFill>
                <a:latin typeface="Cambria"/>
                <a:ea typeface="Cambria"/>
                <a:cs typeface="Cambria"/>
                <a:sym typeface="Cambria"/>
              </a:rPr>
              <a:t>ORGANIC THEORY</a:t>
            </a:r>
            <a:endParaRPr sz="4400" b="1">
              <a:solidFill>
                <a:srgbClr val="EAE4D5"/>
              </a:solidFill>
              <a:latin typeface="Cambria"/>
              <a:ea typeface="Cambria"/>
              <a:cs typeface="Cambria"/>
              <a:sym typeface="Cambria"/>
            </a:endParaRPr>
          </a:p>
          <a:p>
            <a:pPr marL="0" marR="0" lvl="0" indent="0" algn="l" rtl="0">
              <a:spcBef>
                <a:spcPts val="0"/>
              </a:spcBef>
              <a:spcAft>
                <a:spcPts val="0"/>
              </a:spcAft>
              <a:buNone/>
            </a:pPr>
            <a:r>
              <a:rPr lang="en-US" sz="5400">
                <a:solidFill>
                  <a:srgbClr val="7030A0"/>
                </a:solidFill>
                <a:latin typeface="Arial"/>
                <a:ea typeface="Arial"/>
                <a:cs typeface="Arial"/>
                <a:sym typeface="Arial"/>
              </a:rPr>
              <a:t> </a:t>
            </a:r>
            <a:endParaRPr sz="5400">
              <a:solidFill>
                <a:srgbClr val="7030A0"/>
              </a:solidFill>
              <a:latin typeface="Arial"/>
              <a:ea typeface="Arial"/>
              <a:cs typeface="Arial"/>
              <a:sym typeface="Arial"/>
            </a:endParaRPr>
          </a:p>
        </p:txBody>
      </p:sp>
      <p:sp>
        <p:nvSpPr>
          <p:cNvPr id="136" name="Google Shape;136;p22"/>
          <p:cNvSpPr txBox="1"/>
          <p:nvPr/>
        </p:nvSpPr>
        <p:spPr>
          <a:xfrm>
            <a:off x="241780" y="4955319"/>
            <a:ext cx="11544335" cy="1600438"/>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7030A0"/>
                </a:solidFill>
                <a:latin typeface="Arial"/>
                <a:ea typeface="Arial"/>
                <a:cs typeface="Arial"/>
                <a:sym typeface="Arial"/>
              </a:rPr>
              <a:t>B.…</a:t>
            </a:r>
            <a:endParaRPr sz="5400">
              <a:solidFill>
                <a:srgbClr val="7030A0"/>
              </a:solidFill>
              <a:latin typeface="Arial"/>
              <a:ea typeface="Arial"/>
              <a:cs typeface="Arial"/>
              <a:sym typeface="Arial"/>
            </a:endParaRPr>
          </a:p>
          <a:p>
            <a:pPr marL="0" marR="0" lvl="0" indent="0" algn="l" rtl="0">
              <a:spcBef>
                <a:spcPts val="0"/>
              </a:spcBef>
              <a:spcAft>
                <a:spcPts val="0"/>
              </a:spcAft>
              <a:buNone/>
            </a:pPr>
            <a:r>
              <a:rPr lang="en-US" sz="2800">
                <a:solidFill>
                  <a:srgbClr val="7030A0"/>
                </a:solidFill>
                <a:latin typeface="Arial"/>
                <a:ea typeface="Arial"/>
                <a:cs typeface="Arial"/>
                <a:sym typeface="Arial"/>
              </a:rPr>
              <a:t>the geography of the land: </a:t>
            </a:r>
            <a:r>
              <a:rPr lang="en-US" sz="4400" b="1">
                <a:solidFill>
                  <a:srgbClr val="EAE4D5"/>
                </a:solidFill>
                <a:latin typeface="Cambria"/>
                <a:ea typeface="Cambria"/>
                <a:cs typeface="Cambria"/>
                <a:sym typeface="Cambria"/>
              </a:rPr>
              <a:t>HEARTLAND</a:t>
            </a:r>
            <a:r>
              <a:rPr lang="en-US" sz="4400">
                <a:solidFill>
                  <a:schemeClr val="dk1"/>
                </a:solidFill>
                <a:latin typeface="Cambria"/>
                <a:ea typeface="Cambria"/>
                <a:cs typeface="Cambria"/>
                <a:sym typeface="Cambria"/>
              </a:rPr>
              <a:t> </a:t>
            </a:r>
            <a:r>
              <a:rPr lang="en-US" sz="4400" b="1">
                <a:solidFill>
                  <a:srgbClr val="EAE4D5"/>
                </a:solidFill>
                <a:latin typeface="Cambria"/>
                <a:ea typeface="Cambria"/>
                <a:cs typeface="Cambria"/>
                <a:sym typeface="Cambria"/>
              </a:rPr>
              <a:t>THEORY</a:t>
            </a:r>
            <a:endParaRPr sz="4400" b="1">
              <a:solidFill>
                <a:srgbClr val="EAE4D5"/>
              </a:solidFill>
              <a:latin typeface="Cambria"/>
              <a:ea typeface="Cambria"/>
              <a:cs typeface="Cambria"/>
              <a:sym typeface="Cambria"/>
            </a:endParaRPr>
          </a:p>
        </p:txBody>
      </p:sp>
      <p:sp>
        <p:nvSpPr>
          <p:cNvPr id="137" name="Google Shape;137;p22"/>
          <p:cNvSpPr txBox="1"/>
          <p:nvPr/>
        </p:nvSpPr>
        <p:spPr>
          <a:xfrm>
            <a:off x="6013947" y="2757334"/>
            <a:ext cx="5583321" cy="1754326"/>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7030A0"/>
                </a:solidFill>
                <a:latin typeface="Arial"/>
                <a:ea typeface="Arial"/>
                <a:cs typeface="Arial"/>
                <a:sym typeface="Arial"/>
              </a:rPr>
              <a:t>C. </a:t>
            </a:r>
            <a:r>
              <a:rPr lang="en-US" sz="4800">
                <a:solidFill>
                  <a:srgbClr val="7030A0"/>
                </a:solidFill>
                <a:latin typeface="Arial"/>
                <a:ea typeface="Arial"/>
                <a:cs typeface="Arial"/>
                <a:sym typeface="Arial"/>
              </a:rPr>
              <a:t>…</a:t>
            </a:r>
            <a:r>
              <a:rPr lang="en-US" sz="2800">
                <a:solidFill>
                  <a:srgbClr val="7030A0"/>
                </a:solidFill>
                <a:latin typeface="Arial"/>
                <a:ea typeface="Arial"/>
                <a:cs typeface="Arial"/>
                <a:sym typeface="Arial"/>
              </a:rPr>
              <a:t>the seas and ports </a:t>
            </a:r>
            <a:r>
              <a:rPr lang="en-US" sz="5400" b="1">
                <a:solidFill>
                  <a:srgbClr val="EAE4D5"/>
                </a:solidFill>
                <a:latin typeface="Cambria"/>
                <a:ea typeface="Cambria"/>
                <a:cs typeface="Cambria"/>
                <a:sym typeface="Cambria"/>
              </a:rPr>
              <a:t>Rimland</a:t>
            </a:r>
            <a:r>
              <a:rPr lang="en-US" sz="5400">
                <a:solidFill>
                  <a:schemeClr val="dk1"/>
                </a:solidFill>
                <a:latin typeface="Cambria"/>
                <a:ea typeface="Cambria"/>
                <a:cs typeface="Cambria"/>
                <a:sym typeface="Cambria"/>
              </a:rPr>
              <a:t> </a:t>
            </a:r>
            <a:r>
              <a:rPr lang="en-US" sz="5400" b="1">
                <a:solidFill>
                  <a:srgbClr val="EAE4D5"/>
                </a:solidFill>
                <a:latin typeface="Cambria"/>
                <a:ea typeface="Cambria"/>
                <a:cs typeface="Cambria"/>
                <a:sym typeface="Cambria"/>
              </a:rPr>
              <a:t>theory</a:t>
            </a:r>
            <a:endParaRPr sz="5400" b="1">
              <a:solidFill>
                <a:srgbClr val="EAE4D5"/>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0BD8-393D-4EC6-BB87-8012F68E16F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BF69E35-4C13-4C5C-8CF7-2838F4672974}"/>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F3CDA1A3-FF4E-48E5-9BEA-2B915EC39866}"/>
              </a:ext>
            </a:extLst>
          </p:cNvPr>
          <p:cNvSpPr/>
          <p:nvPr/>
        </p:nvSpPr>
        <p:spPr>
          <a:xfrm>
            <a:off x="3048000" y="3167390"/>
            <a:ext cx="6096000" cy="523220"/>
          </a:xfrm>
          <a:prstGeom prst="rect">
            <a:avLst/>
          </a:prstGeom>
        </p:spPr>
        <p:txBody>
          <a:bodyPr>
            <a:spAutoFit/>
          </a:bodyPr>
          <a:lstStyle/>
          <a:p>
            <a:r>
              <a:rPr lang="en-US" dirty="0">
                <a:hlinkClick r:id="rId2"/>
              </a:rPr>
              <a:t>https://www.youtube.com/watch?v=rF1BvsTMxqU&amp;fbclid=IwAR0XCp2K_W7HeeSSHH-XPykFd6MSm4k0JWyTcVkTGfyWMJL63NYluwxulS8</a:t>
            </a:r>
            <a:endParaRPr lang="en-US" dirty="0"/>
          </a:p>
        </p:txBody>
      </p:sp>
    </p:spTree>
    <p:extLst>
      <p:ext uri="{BB962C8B-B14F-4D97-AF65-F5344CB8AC3E}">
        <p14:creationId xmlns:p14="http://schemas.microsoft.com/office/powerpoint/2010/main" val="169783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23"/>
          <p:cNvGraphicFramePr/>
          <p:nvPr/>
        </p:nvGraphicFramePr>
        <p:xfrm>
          <a:off x="0" y="0"/>
          <a:ext cx="12194275" cy="7073660"/>
        </p:xfrm>
        <a:graphic>
          <a:graphicData uri="http://schemas.openxmlformats.org/drawingml/2006/table">
            <a:tbl>
              <a:tblPr firstRow="1">
                <a:noFill/>
              </a:tblPr>
              <a:tblGrid>
                <a:gridCol w="2029200">
                  <a:extLst>
                    <a:ext uri="{9D8B030D-6E8A-4147-A177-3AD203B41FA5}">
                      <a16:colId xmlns:a16="http://schemas.microsoft.com/office/drawing/2014/main" val="20000"/>
                    </a:ext>
                  </a:extLst>
                </a:gridCol>
                <a:gridCol w="3029525">
                  <a:extLst>
                    <a:ext uri="{9D8B030D-6E8A-4147-A177-3AD203B41FA5}">
                      <a16:colId xmlns:a16="http://schemas.microsoft.com/office/drawing/2014/main" val="20001"/>
                    </a:ext>
                  </a:extLst>
                </a:gridCol>
                <a:gridCol w="3782125">
                  <a:extLst>
                    <a:ext uri="{9D8B030D-6E8A-4147-A177-3AD203B41FA5}">
                      <a16:colId xmlns:a16="http://schemas.microsoft.com/office/drawing/2014/main" val="20002"/>
                    </a:ext>
                  </a:extLst>
                </a:gridCol>
                <a:gridCol w="3353425">
                  <a:extLst>
                    <a:ext uri="{9D8B030D-6E8A-4147-A177-3AD203B41FA5}">
                      <a16:colId xmlns:a16="http://schemas.microsoft.com/office/drawing/2014/main" val="20003"/>
                    </a:ext>
                  </a:extLst>
                </a:gridCol>
              </a:tblGrid>
              <a:tr h="851175">
                <a:tc>
                  <a:txBody>
                    <a:bodyPr/>
                    <a:lstStyle/>
                    <a:p>
                      <a:pPr marL="0" marR="0" lvl="0" indent="0" algn="ctr" rtl="0">
                        <a:spcBef>
                          <a:spcPts val="0"/>
                        </a:spcBef>
                        <a:spcAft>
                          <a:spcPts val="0"/>
                        </a:spcAft>
                        <a:buNone/>
                      </a:pPr>
                      <a:r>
                        <a:rPr lang="en-US" sz="3200" b="1" u="none" strike="noStrike" cap="none">
                          <a:latin typeface="Arial"/>
                          <a:ea typeface="Arial"/>
                          <a:cs typeface="Arial"/>
                          <a:sym typeface="Arial"/>
                        </a:rPr>
                        <a:t>Theory of Power</a:t>
                      </a:r>
                      <a:endParaRPr sz="3200" b="1" u="none" strike="noStrike" cap="none">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US" sz="3200" b="1" u="none" strike="noStrike" cap="none">
                          <a:latin typeface="Arial"/>
                          <a:ea typeface="Arial"/>
                          <a:cs typeface="Arial"/>
                          <a:sym typeface="Arial"/>
                        </a:rPr>
                        <a:t>Theorist</a:t>
                      </a:r>
                      <a:endParaRPr sz="3200" b="1" u="none" strike="noStrike" cap="none">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US" sz="3200" b="1" u="none" strike="noStrike" cap="none">
                          <a:solidFill>
                            <a:schemeClr val="lt1"/>
                          </a:solidFill>
                          <a:latin typeface="Arial"/>
                          <a:ea typeface="Arial"/>
                          <a:cs typeface="Arial"/>
                          <a:sym typeface="Arial"/>
                        </a:rPr>
                        <a:t>Concept</a:t>
                      </a:r>
                      <a:endParaRPr sz="32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US" sz="3200" b="1" u="none" strike="noStrike" cap="none">
                          <a:solidFill>
                            <a:schemeClr val="lt1"/>
                          </a:solidFill>
                          <a:latin typeface="Arial"/>
                          <a:ea typeface="Arial"/>
                          <a:cs typeface="Arial"/>
                          <a:sym typeface="Arial"/>
                        </a:rPr>
                        <a:t>Support for theory</a:t>
                      </a:r>
                      <a:endParaRPr sz="1800" u="none" strike="noStrike" cap="none"/>
                    </a:p>
                  </a:txBody>
                  <a:tcPr marL="91450" marR="91450" marT="45725" marB="45725"/>
                </a:tc>
                <a:extLst>
                  <a:ext uri="{0D108BD9-81ED-4DB2-BD59-A6C34878D82A}">
                    <a16:rowId xmlns:a16="http://schemas.microsoft.com/office/drawing/2014/main" val="10000"/>
                  </a:ext>
                </a:extLst>
              </a:tr>
              <a:tr h="2115775">
                <a:tc>
                  <a:txBody>
                    <a:bodyPr/>
                    <a:lstStyle/>
                    <a:p>
                      <a:pPr marL="0" marR="0" lvl="0" indent="0" algn="ctr" rtl="0">
                        <a:spcBef>
                          <a:spcPts val="0"/>
                        </a:spcBef>
                        <a:spcAft>
                          <a:spcPts val="0"/>
                        </a:spcAft>
                        <a:buNone/>
                      </a:pPr>
                      <a:r>
                        <a:rPr lang="en-US" sz="2400" b="1" u="none" strike="noStrike" cap="none">
                          <a:solidFill>
                            <a:srgbClr val="FFFFFF"/>
                          </a:solidFill>
                        </a:rPr>
                        <a:t>Organic Theory</a:t>
                      </a:r>
                      <a:endParaRPr sz="2400" b="1" u="none" strike="noStrike" cap="none">
                        <a:solidFill>
                          <a:srgbClr val="FFFFFF"/>
                        </a:solidFill>
                      </a:endParaRPr>
                    </a:p>
                  </a:txBody>
                  <a:tcPr marL="91450" marR="91450" marT="45725" marB="45725">
                    <a:solidFill>
                      <a:srgbClr val="F2E9DD"/>
                    </a:solidFill>
                  </a:tcPr>
                </a:tc>
                <a:tc>
                  <a:txBody>
                    <a:bodyPr/>
                    <a:lstStyle/>
                    <a:p>
                      <a:pPr marL="0" marR="0" lvl="0" indent="0" algn="ctr" rtl="0">
                        <a:lnSpc>
                          <a:spcPct val="100000"/>
                        </a:lnSpc>
                        <a:spcBef>
                          <a:spcPts val="0"/>
                        </a:spcBef>
                        <a:spcAft>
                          <a:spcPts val="0"/>
                        </a:spcAft>
                        <a:buClr>
                          <a:schemeClr val="dk1"/>
                        </a:buClr>
                        <a:buSzPts val="2400"/>
                        <a:buFont typeface="Cambria"/>
                        <a:buNone/>
                      </a:pPr>
                      <a:r>
                        <a:rPr lang="en-US" sz="2400" b="1" u="none" strike="noStrike" cap="none" dirty="0">
                          <a:solidFill>
                            <a:srgbClr val="FFFFFF"/>
                          </a:solidFill>
                          <a:latin typeface="Cambria"/>
                          <a:ea typeface="Cambria"/>
                          <a:cs typeface="Cambria"/>
                          <a:sym typeface="Cambria"/>
                        </a:rPr>
                        <a:t>Friedrich </a:t>
                      </a:r>
                      <a:r>
                        <a:rPr lang="en-US" sz="2400" b="1" u="none" strike="noStrike" cap="none" dirty="0" err="1">
                          <a:solidFill>
                            <a:srgbClr val="FFFFFF"/>
                          </a:solidFill>
                          <a:latin typeface="Cambria"/>
                          <a:ea typeface="Cambria"/>
                          <a:cs typeface="Cambria"/>
                          <a:sym typeface="Cambria"/>
                        </a:rPr>
                        <a:t>Ratzel</a:t>
                      </a:r>
                      <a:endParaRPr sz="2400" b="1" u="none" strike="noStrike" cap="none" dirty="0">
                        <a:solidFill>
                          <a:srgbClr val="FFFFFF"/>
                        </a:solidFill>
                        <a:latin typeface="Cambria"/>
                        <a:ea typeface="Cambria"/>
                        <a:cs typeface="Cambria"/>
                        <a:sym typeface="Cambria"/>
                      </a:endParaRPr>
                    </a:p>
                    <a:p>
                      <a:pPr marL="0" marR="0" lvl="0" indent="0" algn="ctr" rtl="0">
                        <a:spcBef>
                          <a:spcPts val="0"/>
                        </a:spcBef>
                        <a:spcAft>
                          <a:spcPts val="0"/>
                        </a:spcAft>
                        <a:buNone/>
                      </a:pPr>
                      <a:endParaRPr sz="2400" b="1" u="none" strike="noStrike" cap="none" dirty="0">
                        <a:solidFill>
                          <a:srgbClr val="FFFFFF"/>
                        </a:solidFill>
                        <a:latin typeface="Cambria"/>
                        <a:ea typeface="Cambria"/>
                        <a:cs typeface="Cambria"/>
                        <a:sym typeface="Cambria"/>
                      </a:endParaRPr>
                    </a:p>
                  </a:txBody>
                  <a:tcPr marL="91450" marR="91450" marT="45725" marB="45725">
                    <a:solidFill>
                      <a:srgbClr val="F2E9DD"/>
                    </a:solidFill>
                  </a:tcPr>
                </a:tc>
                <a:tc>
                  <a:txBody>
                    <a:bodyPr/>
                    <a:lstStyle/>
                    <a:p>
                      <a:pPr marL="0" marR="0" lvl="0" indent="0" algn="ctr" rtl="0">
                        <a:spcBef>
                          <a:spcPts val="0"/>
                        </a:spcBef>
                        <a:spcAft>
                          <a:spcPts val="0"/>
                        </a:spcAft>
                        <a:buNone/>
                      </a:pPr>
                      <a:r>
                        <a:rPr lang="en-US" sz="2000" b="1" u="none" strike="noStrike" cap="none">
                          <a:solidFill>
                            <a:srgbClr val="FFFFFF"/>
                          </a:solidFill>
                          <a:latin typeface="Cambria"/>
                          <a:ea typeface="Cambria"/>
                          <a:cs typeface="Cambria"/>
                          <a:sym typeface="Cambria"/>
                        </a:rPr>
                        <a:t>States are like living organisms; influenced by Darwin</a:t>
                      </a:r>
                      <a:endParaRPr>
                        <a:solidFill>
                          <a:srgbClr val="FFFFFF"/>
                        </a:solidFill>
                      </a:endParaRPr>
                    </a:p>
                    <a:p>
                      <a:pPr marL="0" marR="0" lvl="0" indent="0" algn="ctr" rtl="0">
                        <a:spcBef>
                          <a:spcPts val="0"/>
                        </a:spcBef>
                        <a:spcAft>
                          <a:spcPts val="0"/>
                        </a:spcAft>
                        <a:buNone/>
                      </a:pPr>
                      <a:endParaRPr sz="2000" b="1" u="none" strike="noStrike" cap="none">
                        <a:solidFill>
                          <a:srgbClr val="FFFFFF"/>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2000"/>
                        <a:buFont typeface="Cambria"/>
                        <a:buNone/>
                      </a:pPr>
                      <a:r>
                        <a:rPr lang="en-US" sz="2000" b="1" u="none" strike="noStrike" cap="none">
                          <a:solidFill>
                            <a:srgbClr val="FFFFFF"/>
                          </a:solidFill>
                        </a:rPr>
                        <a:t>States thrive by annexing living space or LEBENSRAUM </a:t>
                      </a:r>
                      <a:endParaRPr>
                        <a:solidFill>
                          <a:srgbClr val="FFFFFF"/>
                        </a:solidFill>
                      </a:endParaRPr>
                    </a:p>
                  </a:txBody>
                  <a:tcPr marL="91450" marR="91450" marT="45725" marB="45725">
                    <a:solidFill>
                      <a:srgbClr val="F2E9DD"/>
                    </a:solidFill>
                  </a:tcPr>
                </a:tc>
                <a:tc>
                  <a:txBody>
                    <a:bodyPr/>
                    <a:lstStyle/>
                    <a:p>
                      <a:pPr marL="0" marR="0" lvl="0" indent="0" algn="l" rtl="0">
                        <a:spcBef>
                          <a:spcPts val="0"/>
                        </a:spcBef>
                        <a:spcAft>
                          <a:spcPts val="0"/>
                        </a:spcAft>
                        <a:buNone/>
                      </a:pPr>
                      <a:r>
                        <a:rPr lang="en-US" sz="2000" b="1" u="none" strike="noStrike" cap="none">
                          <a:solidFill>
                            <a:srgbClr val="FFFFFF"/>
                          </a:solidFill>
                          <a:latin typeface="Cambria"/>
                          <a:ea typeface="Cambria"/>
                          <a:cs typeface="Cambria"/>
                          <a:sym typeface="Cambria"/>
                        </a:rPr>
                        <a:t>* US Westward expansion</a:t>
                      </a:r>
                      <a:endParaRPr>
                        <a:solidFill>
                          <a:srgbClr val="FFFFFF"/>
                        </a:solidFill>
                      </a:endParaRPr>
                    </a:p>
                    <a:p>
                      <a:pPr marL="0" marR="0" lvl="0" indent="0" algn="l" rtl="0">
                        <a:spcBef>
                          <a:spcPts val="0"/>
                        </a:spcBef>
                        <a:spcAft>
                          <a:spcPts val="0"/>
                        </a:spcAft>
                        <a:buNone/>
                      </a:pPr>
                      <a:endParaRPr sz="2000" b="1" u="none" strike="noStrike" cap="none">
                        <a:solidFill>
                          <a:srgbClr val="FFFFFF"/>
                        </a:solidFill>
                        <a:latin typeface="Cambria"/>
                        <a:ea typeface="Cambria"/>
                        <a:cs typeface="Cambria"/>
                        <a:sym typeface="Cambria"/>
                      </a:endParaRPr>
                    </a:p>
                    <a:p>
                      <a:pPr marL="0" marR="0" lvl="0" indent="0" algn="l" rtl="0">
                        <a:spcBef>
                          <a:spcPts val="0"/>
                        </a:spcBef>
                        <a:spcAft>
                          <a:spcPts val="0"/>
                        </a:spcAft>
                        <a:buNone/>
                      </a:pPr>
                      <a:r>
                        <a:rPr lang="en-US" sz="2000" b="1" u="none" strike="noStrike" cap="none">
                          <a:solidFill>
                            <a:srgbClr val="FFFFFF"/>
                          </a:solidFill>
                          <a:latin typeface="Cambria"/>
                          <a:ea typeface="Cambria"/>
                          <a:cs typeface="Cambria"/>
                          <a:sym typeface="Cambria"/>
                        </a:rPr>
                        <a:t>* Nazi Land grab from Czechoslovakia and Poland leading to WWII.</a:t>
                      </a:r>
                      <a:endParaRPr sz="2000" b="1" u="none" strike="noStrike" cap="none">
                        <a:solidFill>
                          <a:srgbClr val="FFFFFF"/>
                        </a:solidFill>
                        <a:latin typeface="Cambria"/>
                        <a:ea typeface="Cambria"/>
                        <a:cs typeface="Cambria"/>
                        <a:sym typeface="Cambria"/>
                      </a:endParaRPr>
                    </a:p>
                  </a:txBody>
                  <a:tcPr marL="91450" marR="91450" marT="45725" marB="45725">
                    <a:solidFill>
                      <a:srgbClr val="F2E9DD"/>
                    </a:solidFill>
                  </a:tcPr>
                </a:tc>
                <a:extLst>
                  <a:ext uri="{0D108BD9-81ED-4DB2-BD59-A6C34878D82A}">
                    <a16:rowId xmlns:a16="http://schemas.microsoft.com/office/drawing/2014/main" val="10001"/>
                  </a:ext>
                </a:extLst>
              </a:tr>
              <a:tr h="2115775">
                <a:tc>
                  <a:txBody>
                    <a:bodyPr/>
                    <a:lstStyle/>
                    <a:p>
                      <a:pPr marL="0" marR="0" lvl="0" indent="0" algn="ctr" rtl="0">
                        <a:spcBef>
                          <a:spcPts val="0"/>
                        </a:spcBef>
                        <a:spcAft>
                          <a:spcPts val="0"/>
                        </a:spcAft>
                        <a:buNone/>
                      </a:pPr>
                      <a:r>
                        <a:rPr lang="en-US" sz="2400" b="1" u="none" strike="noStrike" cap="none">
                          <a:solidFill>
                            <a:srgbClr val="FFFFFF"/>
                          </a:solidFill>
                        </a:rPr>
                        <a:t>Heartland Theory</a:t>
                      </a:r>
                      <a:endParaRPr sz="2400" b="1" u="none" strike="noStrike" cap="none">
                        <a:solidFill>
                          <a:srgbClr val="FFFFFF"/>
                        </a:solidFill>
                      </a:endParaRPr>
                    </a:p>
                  </a:txBody>
                  <a:tcPr marL="91450" marR="91450" marT="45725" marB="45725">
                    <a:solidFill>
                      <a:srgbClr val="D8EAD5"/>
                    </a:solidFill>
                  </a:tcPr>
                </a:tc>
                <a:tc>
                  <a:txBody>
                    <a:bodyPr/>
                    <a:lstStyle/>
                    <a:p>
                      <a:pPr marL="0" marR="0" lvl="0" indent="0" algn="ctr" rtl="0">
                        <a:spcBef>
                          <a:spcPts val="0"/>
                        </a:spcBef>
                        <a:spcAft>
                          <a:spcPts val="0"/>
                        </a:spcAft>
                        <a:buNone/>
                      </a:pPr>
                      <a:r>
                        <a:rPr lang="en-US" sz="2400" b="1" u="none" strike="noStrike" cap="none">
                          <a:solidFill>
                            <a:srgbClr val="FFFFFF"/>
                          </a:solidFill>
                          <a:latin typeface="Cambria"/>
                          <a:ea typeface="Cambria"/>
                          <a:cs typeface="Cambria"/>
                          <a:sym typeface="Cambria"/>
                        </a:rPr>
                        <a:t>Sir Halford Mackinder</a:t>
                      </a:r>
                      <a:endParaRPr sz="2400" b="1" u="none" strike="noStrike" cap="none">
                        <a:solidFill>
                          <a:srgbClr val="FFFFFF"/>
                        </a:solidFill>
                        <a:latin typeface="Cambria"/>
                        <a:ea typeface="Cambria"/>
                        <a:cs typeface="Cambria"/>
                        <a:sym typeface="Cambria"/>
                      </a:endParaRPr>
                    </a:p>
                  </a:txBody>
                  <a:tcPr marL="91450" marR="91450" marT="45725" marB="45725">
                    <a:solidFill>
                      <a:srgbClr val="D8EAD5"/>
                    </a:solidFill>
                  </a:tcPr>
                </a:tc>
                <a:tc>
                  <a:txBody>
                    <a:bodyPr/>
                    <a:lstStyle/>
                    <a:p>
                      <a:pPr marL="0" marR="0" lvl="0" indent="0" algn="ctr" rtl="0">
                        <a:spcBef>
                          <a:spcPts val="0"/>
                        </a:spcBef>
                        <a:spcAft>
                          <a:spcPts val="0"/>
                        </a:spcAft>
                        <a:buNone/>
                      </a:pPr>
                      <a:r>
                        <a:rPr lang="en-US" sz="2000" b="1" u="none" strike="noStrike" cap="none">
                          <a:solidFill>
                            <a:srgbClr val="FFFFFF"/>
                          </a:solidFill>
                        </a:rPr>
                        <a:t>Transportation, land far from water is protected, coal and resources in heartland;</a:t>
                      </a:r>
                      <a:endParaRPr>
                        <a:solidFill>
                          <a:srgbClr val="FFFFFF"/>
                        </a:solidFill>
                      </a:endParaRPr>
                    </a:p>
                    <a:p>
                      <a:pPr marL="0" marR="0" lvl="0" indent="0" algn="ctr" rtl="0">
                        <a:spcBef>
                          <a:spcPts val="0"/>
                        </a:spcBef>
                        <a:spcAft>
                          <a:spcPts val="0"/>
                        </a:spcAft>
                        <a:buNone/>
                      </a:pPr>
                      <a:r>
                        <a:rPr lang="en-US" sz="2000" b="1" u="none" strike="noStrike" cap="none">
                          <a:solidFill>
                            <a:srgbClr val="FFFFFF"/>
                          </a:solidFill>
                        </a:rPr>
                        <a:t>Influenced</a:t>
                      </a:r>
                      <a:endParaRPr>
                        <a:solidFill>
                          <a:srgbClr val="FFFFFF"/>
                        </a:solidFill>
                      </a:endParaRPr>
                    </a:p>
                    <a:p>
                      <a:pPr marL="0" marR="0" lvl="0" indent="0" algn="ctr" rtl="0">
                        <a:spcBef>
                          <a:spcPts val="0"/>
                        </a:spcBef>
                        <a:spcAft>
                          <a:spcPts val="0"/>
                        </a:spcAft>
                        <a:buNone/>
                      </a:pPr>
                      <a:r>
                        <a:rPr lang="en-US" sz="2000" b="1" u="none" strike="noStrike" cap="none">
                          <a:solidFill>
                            <a:srgbClr val="FFFFFF"/>
                          </a:solidFill>
                        </a:rPr>
                        <a:t> COLD WAR and both World Wars</a:t>
                      </a:r>
                      <a:endParaRPr sz="2000" b="1" u="none" strike="noStrike" cap="none">
                        <a:solidFill>
                          <a:srgbClr val="FFFFFF"/>
                        </a:solidFill>
                      </a:endParaRPr>
                    </a:p>
                  </a:txBody>
                  <a:tcPr marL="0" marR="0" marT="0" marB="0">
                    <a:solidFill>
                      <a:srgbClr val="D8EAD5"/>
                    </a:solidFill>
                  </a:tcPr>
                </a:tc>
                <a:tc>
                  <a:txBody>
                    <a:bodyPr/>
                    <a:lstStyle/>
                    <a:p>
                      <a:pPr marL="0" marR="0" lvl="0" indent="0" algn="l" rtl="0">
                        <a:spcBef>
                          <a:spcPts val="0"/>
                        </a:spcBef>
                        <a:spcAft>
                          <a:spcPts val="0"/>
                        </a:spcAft>
                        <a:buNone/>
                      </a:pPr>
                      <a:r>
                        <a:rPr lang="en-US" sz="2000" b="1" u="none" strike="noStrike" cap="none">
                          <a:solidFill>
                            <a:srgbClr val="FFFFFF"/>
                          </a:solidFill>
                        </a:rPr>
                        <a:t>* Control Eastern Europe</a:t>
                      </a:r>
                      <a:endParaRPr>
                        <a:solidFill>
                          <a:srgbClr val="FFFFFF"/>
                        </a:solidFill>
                      </a:endParaRPr>
                    </a:p>
                    <a:p>
                      <a:pPr marL="0" marR="0" lvl="0" indent="0" algn="l" rtl="0">
                        <a:spcBef>
                          <a:spcPts val="0"/>
                        </a:spcBef>
                        <a:spcAft>
                          <a:spcPts val="0"/>
                        </a:spcAft>
                        <a:buNone/>
                      </a:pPr>
                      <a:r>
                        <a:rPr lang="en-US" sz="2000" b="1" u="none" strike="noStrike" cap="none">
                          <a:solidFill>
                            <a:srgbClr val="FFFFFF"/>
                          </a:solidFill>
                        </a:rPr>
                        <a:t>* Heartland: Eastern Europe plus Russia and Central Asia</a:t>
                      </a:r>
                      <a:endParaRPr>
                        <a:solidFill>
                          <a:srgbClr val="FFFFFF"/>
                        </a:solidFill>
                      </a:endParaRPr>
                    </a:p>
                    <a:p>
                      <a:pPr marL="0" marR="0" lvl="0" indent="0" algn="l" rtl="0">
                        <a:spcBef>
                          <a:spcPts val="0"/>
                        </a:spcBef>
                        <a:spcAft>
                          <a:spcPts val="0"/>
                        </a:spcAft>
                        <a:buNone/>
                      </a:pPr>
                      <a:r>
                        <a:rPr lang="en-US" sz="2000" b="1" u="none" strike="noStrike" cap="none">
                          <a:solidFill>
                            <a:srgbClr val="FFFFFF"/>
                          </a:solidFill>
                        </a:rPr>
                        <a:t>*World Island: Eurasia plus Africa</a:t>
                      </a:r>
                      <a:endParaRPr sz="2000" b="1" u="none" strike="noStrike" cap="none">
                        <a:solidFill>
                          <a:srgbClr val="FFFFFF"/>
                        </a:solidFill>
                      </a:endParaRPr>
                    </a:p>
                  </a:txBody>
                  <a:tcPr marL="91450" marR="91450" marT="45725" marB="45725">
                    <a:solidFill>
                      <a:srgbClr val="D8EAD5"/>
                    </a:solidFill>
                  </a:tcPr>
                </a:tc>
                <a:extLst>
                  <a:ext uri="{0D108BD9-81ED-4DB2-BD59-A6C34878D82A}">
                    <a16:rowId xmlns:a16="http://schemas.microsoft.com/office/drawing/2014/main" val="10002"/>
                  </a:ext>
                </a:extLst>
              </a:tr>
              <a:tr h="1775300">
                <a:tc>
                  <a:txBody>
                    <a:bodyPr/>
                    <a:lstStyle/>
                    <a:p>
                      <a:pPr marL="0" marR="0" lvl="0" indent="0" algn="ctr" rtl="0">
                        <a:spcBef>
                          <a:spcPts val="0"/>
                        </a:spcBef>
                        <a:spcAft>
                          <a:spcPts val="0"/>
                        </a:spcAft>
                        <a:buNone/>
                      </a:pPr>
                      <a:r>
                        <a:rPr lang="en-US" sz="2400" b="1" u="none" strike="noStrike" cap="none">
                          <a:solidFill>
                            <a:srgbClr val="FFFFFF"/>
                          </a:solidFill>
                        </a:rPr>
                        <a:t>Rimland Theory</a:t>
                      </a:r>
                      <a:endParaRPr sz="2400" b="1" u="none" strike="noStrike" cap="none">
                        <a:solidFill>
                          <a:srgbClr val="FFFFFF"/>
                        </a:solidFill>
                      </a:endParaRPr>
                    </a:p>
                  </a:txBody>
                  <a:tcPr marL="91450" marR="91450" marT="45725" marB="45725">
                    <a:solidFill>
                      <a:srgbClr val="C2E0F2"/>
                    </a:solidFill>
                  </a:tcPr>
                </a:tc>
                <a:tc>
                  <a:txBody>
                    <a:bodyPr/>
                    <a:lstStyle/>
                    <a:p>
                      <a:pPr marL="0" marR="0" lvl="0" indent="0" algn="ctr" rtl="0">
                        <a:spcBef>
                          <a:spcPts val="0"/>
                        </a:spcBef>
                        <a:spcAft>
                          <a:spcPts val="0"/>
                        </a:spcAft>
                        <a:buNone/>
                      </a:pPr>
                      <a:r>
                        <a:rPr lang="en-US" sz="2400" b="1" u="none" strike="noStrike" cap="none">
                          <a:solidFill>
                            <a:srgbClr val="FFFFFF"/>
                          </a:solidFill>
                          <a:latin typeface="Cambria"/>
                          <a:ea typeface="Cambria"/>
                          <a:cs typeface="Cambria"/>
                          <a:sym typeface="Cambria"/>
                        </a:rPr>
                        <a:t>Nicolas Spykman</a:t>
                      </a:r>
                      <a:endParaRPr sz="2400" b="1" u="none" strike="noStrike" cap="none">
                        <a:solidFill>
                          <a:srgbClr val="FFFFFF"/>
                        </a:solidFill>
                        <a:latin typeface="Cambria"/>
                        <a:ea typeface="Cambria"/>
                        <a:cs typeface="Cambria"/>
                        <a:sym typeface="Cambria"/>
                      </a:endParaRPr>
                    </a:p>
                  </a:txBody>
                  <a:tcPr marL="91450" marR="91450" marT="45725" marB="45725">
                    <a:solidFill>
                      <a:srgbClr val="C2E0F2"/>
                    </a:solidFill>
                  </a:tcPr>
                </a:tc>
                <a:tc>
                  <a:txBody>
                    <a:bodyPr/>
                    <a:lstStyle/>
                    <a:p>
                      <a:pPr marL="0" marR="0" lvl="0" indent="0" algn="ctr" rtl="0">
                        <a:spcBef>
                          <a:spcPts val="0"/>
                        </a:spcBef>
                        <a:spcAft>
                          <a:spcPts val="0"/>
                        </a:spcAft>
                        <a:buNone/>
                      </a:pPr>
                      <a:endParaRPr sz="2000" b="1" u="none" strike="noStrike" cap="none">
                        <a:solidFill>
                          <a:srgbClr val="FFFFFF"/>
                        </a:solidFill>
                        <a:latin typeface="Cambria"/>
                        <a:ea typeface="Cambria"/>
                        <a:cs typeface="Cambria"/>
                        <a:sym typeface="Cambria"/>
                      </a:endParaRPr>
                    </a:p>
                    <a:p>
                      <a:pPr marL="0" marR="0" lvl="0" indent="0" algn="ctr" rtl="0">
                        <a:spcBef>
                          <a:spcPts val="0"/>
                        </a:spcBef>
                        <a:spcAft>
                          <a:spcPts val="0"/>
                        </a:spcAft>
                        <a:buNone/>
                      </a:pPr>
                      <a:r>
                        <a:rPr lang="en-US" sz="2000" b="1" u="none" strike="noStrike" cap="none">
                          <a:solidFill>
                            <a:srgbClr val="FFFFFF"/>
                          </a:solidFill>
                          <a:latin typeface="Cambria"/>
                          <a:ea typeface="Cambria"/>
                          <a:cs typeface="Cambria"/>
                          <a:sym typeface="Cambria"/>
                        </a:rPr>
                        <a:t>SEA POWER!</a:t>
                      </a:r>
                      <a:endParaRPr>
                        <a:solidFill>
                          <a:srgbClr val="FFFFFF"/>
                        </a:solidFill>
                      </a:endParaRPr>
                    </a:p>
                    <a:p>
                      <a:pPr marL="0" marR="0" lvl="0" indent="0" algn="ctr" rtl="0">
                        <a:lnSpc>
                          <a:spcPct val="100000"/>
                        </a:lnSpc>
                        <a:spcBef>
                          <a:spcPts val="0"/>
                        </a:spcBef>
                        <a:spcAft>
                          <a:spcPts val="0"/>
                        </a:spcAft>
                        <a:buClr>
                          <a:schemeClr val="dk1"/>
                        </a:buClr>
                        <a:buSzPts val="2000"/>
                        <a:buFont typeface="Cambria"/>
                        <a:buNone/>
                      </a:pPr>
                      <a:r>
                        <a:rPr lang="en-US" sz="2000" b="1" u="none" strike="noStrike" cap="none">
                          <a:solidFill>
                            <a:srgbClr val="FFFFFF"/>
                          </a:solidFill>
                          <a:latin typeface="Cambria"/>
                          <a:ea typeface="Cambria"/>
                          <a:cs typeface="Cambria"/>
                          <a:sym typeface="Cambria"/>
                        </a:rPr>
                        <a:t>NATO reflects this thinking</a:t>
                      </a:r>
                      <a:endParaRPr>
                        <a:solidFill>
                          <a:srgbClr val="FFFFFF"/>
                        </a:solidFill>
                      </a:endParaRPr>
                    </a:p>
                    <a:p>
                      <a:pPr marL="0" marR="0" lvl="0" indent="0" algn="ctr" rtl="0">
                        <a:spcBef>
                          <a:spcPts val="0"/>
                        </a:spcBef>
                        <a:spcAft>
                          <a:spcPts val="0"/>
                        </a:spcAft>
                        <a:buNone/>
                      </a:pPr>
                      <a:endParaRPr sz="2000" b="1" u="none" strike="noStrike" cap="none">
                        <a:solidFill>
                          <a:srgbClr val="FFFFFF"/>
                        </a:solidFill>
                        <a:latin typeface="Cambria"/>
                        <a:ea typeface="Cambria"/>
                        <a:cs typeface="Cambria"/>
                        <a:sym typeface="Cambria"/>
                      </a:endParaRPr>
                    </a:p>
                  </a:txBody>
                  <a:tcPr marL="91450" marR="91450" marT="45725" marB="45725">
                    <a:solidFill>
                      <a:srgbClr val="C2E0F2"/>
                    </a:solidFill>
                  </a:tcPr>
                </a:tc>
                <a:tc>
                  <a:txBody>
                    <a:bodyPr/>
                    <a:lstStyle/>
                    <a:p>
                      <a:pPr marL="0" marR="0" lvl="0" indent="0" algn="ctr" rtl="0">
                        <a:spcBef>
                          <a:spcPts val="0"/>
                        </a:spcBef>
                        <a:spcAft>
                          <a:spcPts val="0"/>
                        </a:spcAft>
                        <a:buNone/>
                      </a:pPr>
                      <a:r>
                        <a:rPr lang="en-US" sz="2000" b="1" u="none" strike="noStrike" cap="none" dirty="0">
                          <a:solidFill>
                            <a:srgbClr val="FFFFFF"/>
                          </a:solidFill>
                          <a:latin typeface="Cambria"/>
                          <a:ea typeface="Cambria"/>
                          <a:cs typeface="Cambria"/>
                          <a:sym typeface="Cambria"/>
                        </a:rPr>
                        <a:t>“Who rules the Rimland rules Eurasia”</a:t>
                      </a:r>
                      <a:endParaRPr dirty="0">
                        <a:solidFill>
                          <a:srgbClr val="FFFFFF"/>
                        </a:solidFill>
                      </a:endParaRPr>
                    </a:p>
                    <a:p>
                      <a:pPr marL="0" marR="0" lvl="0" indent="0" algn="ctr" rtl="0">
                        <a:spcBef>
                          <a:spcPts val="0"/>
                        </a:spcBef>
                        <a:spcAft>
                          <a:spcPts val="0"/>
                        </a:spcAft>
                        <a:buNone/>
                      </a:pPr>
                      <a:endParaRPr sz="2000" b="1" u="none" strike="noStrike" cap="none" dirty="0">
                        <a:solidFill>
                          <a:srgbClr val="FFFFFF"/>
                        </a:solidFill>
                        <a:latin typeface="Cambria"/>
                        <a:ea typeface="Cambria"/>
                        <a:cs typeface="Cambria"/>
                        <a:sym typeface="Cambria"/>
                      </a:endParaRPr>
                    </a:p>
                    <a:p>
                      <a:pPr marL="0" marR="0" lvl="0" indent="0" algn="ctr" rtl="0">
                        <a:spcBef>
                          <a:spcPts val="0"/>
                        </a:spcBef>
                        <a:spcAft>
                          <a:spcPts val="0"/>
                        </a:spcAft>
                        <a:buNone/>
                      </a:pPr>
                      <a:r>
                        <a:rPr lang="en-US" sz="2000" b="1" u="none" strike="noStrike" cap="none" dirty="0">
                          <a:solidFill>
                            <a:srgbClr val="FFFFFF"/>
                          </a:solidFill>
                          <a:latin typeface="Cambria"/>
                          <a:ea typeface="Cambria"/>
                          <a:cs typeface="Cambria"/>
                          <a:sym typeface="Cambria"/>
                        </a:rPr>
                        <a:t>And thus the world.</a:t>
                      </a:r>
                      <a:endParaRPr sz="2000" b="1" u="none" strike="noStrike" cap="none" dirty="0">
                        <a:solidFill>
                          <a:srgbClr val="FFFFFF"/>
                        </a:solidFill>
                        <a:latin typeface="Cambria"/>
                        <a:ea typeface="Cambria"/>
                        <a:cs typeface="Cambria"/>
                        <a:sym typeface="Cambria"/>
                      </a:endParaRPr>
                    </a:p>
                  </a:txBody>
                  <a:tcPr marL="91450" marR="91450" marT="45725" marB="45725">
                    <a:solidFill>
                      <a:srgbClr val="C2E0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8365A"/>
              </a:buClr>
              <a:buSzPts val="2800"/>
              <a:buFont typeface="Cambria"/>
              <a:buNone/>
            </a:pPr>
            <a:r>
              <a:rPr lang="en-US">
                <a:solidFill>
                  <a:srgbClr val="48365A"/>
                </a:solidFill>
              </a:rPr>
              <a:t>THE AGRICULTURAL AND RESOURCE</a:t>
            </a:r>
            <a:br>
              <a:rPr lang="en-US">
                <a:solidFill>
                  <a:srgbClr val="48365A"/>
                </a:solidFill>
              </a:rPr>
            </a:br>
            <a:r>
              <a:rPr lang="en-US"/>
              <a:t> </a:t>
            </a:r>
            <a:r>
              <a:rPr lang="en-US">
                <a:solidFill>
                  <a:srgbClr val="48365A"/>
                </a:solidFill>
              </a:rPr>
              <a:t>HEARTLAND IS SURROUNDED BY RIMLAND.</a:t>
            </a:r>
            <a:endParaRPr>
              <a:solidFill>
                <a:srgbClr val="48365A"/>
              </a:solidFill>
            </a:endParaRPr>
          </a:p>
        </p:txBody>
      </p:sp>
      <p:pic>
        <p:nvPicPr>
          <p:cNvPr id="148" name="Google Shape;148;p24"/>
          <p:cNvPicPr preferRelativeResize="0">
            <a:picLocks noGrp="1"/>
          </p:cNvPicPr>
          <p:nvPr>
            <p:ph type="body" idx="1"/>
          </p:nvPr>
        </p:nvPicPr>
        <p:blipFill rotWithShape="1">
          <a:blip r:embed="rId3">
            <a:alphaModFix/>
          </a:blip>
          <a:srcRect/>
          <a:stretch/>
        </p:blipFill>
        <p:spPr>
          <a:xfrm>
            <a:off x="3642343" y="2509044"/>
            <a:ext cx="4217980" cy="41828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121050" y="858500"/>
            <a:ext cx="11585700" cy="397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a:solidFill>
                  <a:schemeClr val="lt1"/>
                </a:solidFill>
                <a:latin typeface="Arial"/>
                <a:ea typeface="Arial"/>
                <a:cs typeface="Arial"/>
                <a:sym typeface="Arial"/>
              </a:rPr>
              <a:t>Robert Kaplan Video clip 3:40</a:t>
            </a:r>
            <a:endParaRPr/>
          </a:p>
          <a:p>
            <a:pPr marL="0" marR="0" lvl="0" indent="0" algn="l" rtl="0">
              <a:spcBef>
                <a:spcPts val="0"/>
              </a:spcBef>
              <a:spcAft>
                <a:spcPts val="0"/>
              </a:spcAft>
              <a:buNone/>
            </a:pPr>
            <a:endParaRPr sz="1800">
              <a:solidFill>
                <a:schemeClr val="dk1"/>
              </a:solidFill>
              <a:latin typeface="Cambria"/>
              <a:ea typeface="Cambria"/>
              <a:cs typeface="Cambria"/>
              <a:sym typeface="Cambria"/>
            </a:endParaRPr>
          </a:p>
          <a:p>
            <a:pPr marL="0" marR="0" lvl="0" indent="0" algn="l" rtl="0">
              <a:spcBef>
                <a:spcPts val="0"/>
              </a:spcBef>
              <a:spcAft>
                <a:spcPts val="0"/>
              </a:spcAft>
              <a:buNone/>
            </a:pPr>
            <a:r>
              <a:rPr lang="en-US" sz="1800" u="sng">
                <a:solidFill>
                  <a:schemeClr val="dk1"/>
                </a:solidFill>
                <a:latin typeface="Cambria"/>
                <a:ea typeface="Cambria"/>
                <a:cs typeface="Cambria"/>
                <a:sym typeface="Cambria"/>
                <a:hlinkClick r:id="rId3"/>
              </a:rPr>
              <a:t>The Geography of Chi</a:t>
            </a:r>
            <a:r>
              <a:rPr lang="en-US" sz="1800">
                <a:solidFill>
                  <a:schemeClr val="dk1"/>
                </a:solidFill>
                <a:latin typeface="Cambria"/>
                <a:ea typeface="Cambria"/>
                <a:cs typeface="Cambria"/>
                <a:sym typeface="Cambria"/>
              </a:rPr>
              <a:t>na</a:t>
            </a:r>
            <a:endParaRPr sz="1800">
              <a:solidFill>
                <a:schemeClr val="dk1"/>
              </a:solidFill>
              <a:latin typeface="Cambria"/>
              <a:ea typeface="Cambria"/>
              <a:cs typeface="Cambria"/>
              <a:sym typeface="Cambria"/>
            </a:endParaRPr>
          </a:p>
          <a:p>
            <a:pPr marL="0" marR="0" lvl="0" indent="0" algn="l" rtl="0">
              <a:spcBef>
                <a:spcPts val="0"/>
              </a:spcBef>
              <a:spcAft>
                <a:spcPts val="0"/>
              </a:spcAft>
              <a:buNone/>
            </a:pPr>
            <a:endParaRPr sz="1800">
              <a:solidFill>
                <a:schemeClr val="dk1"/>
              </a:solidFill>
              <a:latin typeface="Cambria"/>
              <a:ea typeface="Cambria"/>
              <a:cs typeface="Cambria"/>
              <a:sym typeface="Cambria"/>
            </a:endParaRPr>
          </a:p>
          <a:p>
            <a:pPr marL="0" marR="0" lvl="0" indent="0" algn="l" rtl="0">
              <a:spcBef>
                <a:spcPts val="0"/>
              </a:spcBef>
              <a:spcAft>
                <a:spcPts val="0"/>
              </a:spcAft>
              <a:buNone/>
            </a:pPr>
            <a:endParaRPr sz="1800">
              <a:solidFill>
                <a:schemeClr val="dk1"/>
              </a:solidFill>
              <a:latin typeface="Cambria"/>
              <a:ea typeface="Cambria"/>
              <a:cs typeface="Cambria"/>
              <a:sym typeface="Cambria"/>
            </a:endParaRPr>
          </a:p>
          <a:p>
            <a:pPr marL="0" marR="0" lvl="0" indent="0" algn="l" rtl="0">
              <a:spcBef>
                <a:spcPts val="0"/>
              </a:spcBef>
              <a:spcAft>
                <a:spcPts val="0"/>
              </a:spcAft>
              <a:buNone/>
            </a:pPr>
            <a:r>
              <a:rPr lang="en-US" sz="6000" b="1">
                <a:solidFill>
                  <a:schemeClr val="lt1"/>
                </a:solidFill>
                <a:latin typeface="Arial"/>
                <a:ea typeface="Arial"/>
                <a:cs typeface="Arial"/>
                <a:sym typeface="Arial"/>
              </a:rPr>
              <a:t>Which theory is Robert Kaplan </a:t>
            </a:r>
            <a:endParaRPr sz="6000" b="1">
              <a:solidFill>
                <a:schemeClr val="lt1"/>
              </a:solidFill>
              <a:latin typeface="Arial"/>
              <a:ea typeface="Arial"/>
              <a:cs typeface="Arial"/>
              <a:sym typeface="Arial"/>
            </a:endParaRPr>
          </a:p>
          <a:p>
            <a:pPr marL="0" marR="0" lvl="0" indent="0" algn="l" rtl="0">
              <a:spcBef>
                <a:spcPts val="0"/>
              </a:spcBef>
              <a:spcAft>
                <a:spcPts val="0"/>
              </a:spcAft>
              <a:buNone/>
            </a:pPr>
            <a:r>
              <a:rPr lang="en-US" sz="6000" b="1">
                <a:solidFill>
                  <a:schemeClr val="lt1"/>
                </a:solidFill>
                <a:latin typeface="Arial"/>
                <a:ea typeface="Arial"/>
                <a:cs typeface="Arial"/>
                <a:sym typeface="Arial"/>
              </a:rPr>
              <a:t>using as he discusses China?</a:t>
            </a:r>
            <a:endParaRPr sz="6000" b="1">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mbria"/>
              <a:buNone/>
            </a:pPr>
            <a:r>
              <a:rPr lang="en-US" sz="4400"/>
              <a:t>TERMINOLOGY - STATE</a:t>
            </a:r>
            <a:endParaRPr sz="4400"/>
          </a:p>
        </p:txBody>
      </p:sp>
      <p:sp>
        <p:nvSpPr>
          <p:cNvPr id="161" name="Google Shape;161;p26"/>
          <p:cNvSpPr txBox="1">
            <a:spLocks noGrp="1"/>
          </p:cNvSpPr>
          <p:nvPr>
            <p:ph type="body" idx="1"/>
          </p:nvPr>
        </p:nvSpPr>
        <p:spPr>
          <a:xfrm>
            <a:off x="447574" y="1989479"/>
            <a:ext cx="11163300" cy="436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5520"/>
              <a:buNone/>
            </a:pPr>
            <a:r>
              <a:rPr lang="en-US" sz="6000" b="1">
                <a:solidFill>
                  <a:srgbClr val="967910"/>
                </a:solidFill>
              </a:rPr>
              <a:t>Territory is always connected to economics.</a:t>
            </a:r>
            <a:endParaRPr/>
          </a:p>
          <a:p>
            <a:pPr marL="0" lvl="0" indent="0" algn="l" rtl="0">
              <a:spcBef>
                <a:spcPts val="1800"/>
              </a:spcBef>
              <a:spcAft>
                <a:spcPts val="0"/>
              </a:spcAft>
              <a:buSzPts val="5520"/>
              <a:buNone/>
            </a:pPr>
            <a:r>
              <a:rPr lang="en-US" sz="6000" b="1">
                <a:solidFill>
                  <a:srgbClr val="967910"/>
                </a:solidFill>
              </a:rPr>
              <a:t>Let’s take the example of the Spratly Islands.</a:t>
            </a:r>
            <a:endParaRPr sz="6000" b="1">
              <a:solidFill>
                <a:srgbClr val="967910"/>
              </a:solidFill>
            </a:endParaRPr>
          </a:p>
          <a:p>
            <a:pPr marL="0" lvl="0" indent="0" algn="l" rtl="0">
              <a:spcBef>
                <a:spcPts val="1800"/>
              </a:spcBef>
              <a:spcAft>
                <a:spcPts val="0"/>
              </a:spcAft>
              <a:buSzPts val="5520"/>
              <a:buNone/>
            </a:pPr>
            <a:endParaRPr sz="6000">
              <a:solidFill>
                <a:srgbClr val="96791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D96976"/>
              </a:buClr>
              <a:buSzPts val="6000"/>
              <a:buFont typeface="Cambria"/>
              <a:buNone/>
            </a:pPr>
            <a:r>
              <a:rPr lang="en-US" sz="6000" b="1">
                <a:solidFill>
                  <a:srgbClr val="D96976"/>
                </a:solidFill>
              </a:rPr>
              <a:t>SPRATLY ISLANDS</a:t>
            </a:r>
            <a:endParaRPr sz="6000" b="1">
              <a:solidFill>
                <a:srgbClr val="D96976"/>
              </a:solidFill>
            </a:endParaRPr>
          </a:p>
        </p:txBody>
      </p:sp>
      <p:pic>
        <p:nvPicPr>
          <p:cNvPr id="168" name="Google Shape;168;p27"/>
          <p:cNvPicPr preferRelativeResize="0">
            <a:picLocks noGrp="1"/>
          </p:cNvPicPr>
          <p:nvPr>
            <p:ph type="body" idx="1"/>
          </p:nvPr>
        </p:nvPicPr>
        <p:blipFill rotWithShape="1">
          <a:blip r:embed="rId3">
            <a:alphaModFix/>
          </a:blip>
          <a:srcRect/>
          <a:stretch/>
        </p:blipFill>
        <p:spPr>
          <a:xfrm>
            <a:off x="3061252" y="1895754"/>
            <a:ext cx="6798365" cy="48948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D96976"/>
              </a:buClr>
              <a:buSzPts val="6000"/>
              <a:buFont typeface="Cambria"/>
              <a:buNone/>
            </a:pPr>
            <a:r>
              <a:rPr lang="en-US" sz="6000" b="1">
                <a:solidFill>
                  <a:srgbClr val="D96976"/>
                </a:solidFill>
              </a:rPr>
              <a:t>SPRATLY ISLANDS</a:t>
            </a:r>
            <a:endParaRPr sz="6000" b="1">
              <a:solidFill>
                <a:srgbClr val="D96976"/>
              </a:solidFill>
            </a:endParaRPr>
          </a:p>
        </p:txBody>
      </p:sp>
      <p:pic>
        <p:nvPicPr>
          <p:cNvPr id="175" name="Google Shape;175;p28"/>
          <p:cNvPicPr preferRelativeResize="0">
            <a:picLocks noGrp="1"/>
          </p:cNvPicPr>
          <p:nvPr>
            <p:ph type="body" idx="1"/>
          </p:nvPr>
        </p:nvPicPr>
        <p:blipFill rotWithShape="1">
          <a:blip r:embed="rId3">
            <a:alphaModFix/>
          </a:blip>
          <a:srcRect/>
          <a:stretch/>
        </p:blipFill>
        <p:spPr>
          <a:xfrm>
            <a:off x="3061252" y="1895754"/>
            <a:ext cx="6798365" cy="48948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357809" y="702156"/>
            <a:ext cx="11370365"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D96976"/>
              </a:buClr>
              <a:buSzPts val="5400"/>
              <a:buFont typeface="Cambria"/>
              <a:buNone/>
            </a:pPr>
            <a:r>
              <a:rPr lang="en-US" sz="5400" b="1">
                <a:solidFill>
                  <a:srgbClr val="D96976"/>
                </a:solidFill>
              </a:rPr>
              <a:t>SPRATLY ISLANDS </a:t>
            </a:r>
            <a:r>
              <a:rPr lang="en-US" sz="3959" b="1">
                <a:solidFill>
                  <a:srgbClr val="D96976"/>
                </a:solidFill>
              </a:rPr>
              <a:t>– WHY THE CONFLICT?</a:t>
            </a:r>
            <a:endParaRPr sz="3959" b="1">
              <a:solidFill>
                <a:srgbClr val="D96976"/>
              </a:solidFill>
            </a:endParaRPr>
          </a:p>
        </p:txBody>
      </p:sp>
      <p:pic>
        <p:nvPicPr>
          <p:cNvPr id="182" name="Google Shape;182;p29"/>
          <p:cNvPicPr preferRelativeResize="0">
            <a:picLocks noGrp="1"/>
          </p:cNvPicPr>
          <p:nvPr>
            <p:ph type="body" idx="1"/>
          </p:nvPr>
        </p:nvPicPr>
        <p:blipFill rotWithShape="1">
          <a:blip r:embed="rId3">
            <a:alphaModFix/>
          </a:blip>
          <a:srcRect/>
          <a:stretch/>
        </p:blipFill>
        <p:spPr>
          <a:xfrm>
            <a:off x="3061252" y="1895754"/>
            <a:ext cx="6798365" cy="4894823"/>
          </a:xfrm>
          <a:prstGeom prst="rect">
            <a:avLst/>
          </a:prstGeom>
          <a:noFill/>
          <a:ln>
            <a:noFill/>
          </a:ln>
        </p:spPr>
      </p:pic>
      <p:sp>
        <p:nvSpPr>
          <p:cNvPr id="183" name="Google Shape;183;p29"/>
          <p:cNvSpPr txBox="1"/>
          <p:nvPr/>
        </p:nvSpPr>
        <p:spPr>
          <a:xfrm>
            <a:off x="357809" y="2457450"/>
            <a:ext cx="2428357"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Largely economic</a:t>
            </a:r>
            <a:endParaRPr sz="2600" b="1">
              <a:solidFill>
                <a:schemeClr val="dk1"/>
              </a:solidFill>
              <a:latin typeface="Arial"/>
              <a:ea typeface="Arial"/>
              <a:cs typeface="Arial"/>
              <a:sym typeface="Arial"/>
            </a:endParaRPr>
          </a:p>
        </p:txBody>
      </p:sp>
      <p:pic>
        <p:nvPicPr>
          <p:cNvPr id="184" name="Google Shape;184;p29" descr="il Derrick Clip Art"/>
          <p:cNvPicPr preferRelativeResize="0"/>
          <p:nvPr/>
        </p:nvPicPr>
        <p:blipFill rotWithShape="1">
          <a:blip r:embed="rId4">
            <a:alphaModFix/>
          </a:blip>
          <a:srcRect/>
          <a:stretch/>
        </p:blipFill>
        <p:spPr>
          <a:xfrm>
            <a:off x="935289" y="3181355"/>
            <a:ext cx="1476370" cy="1476370"/>
          </a:xfrm>
          <a:prstGeom prst="rect">
            <a:avLst/>
          </a:prstGeom>
          <a:noFill/>
          <a:ln>
            <a:noFill/>
          </a:ln>
        </p:spPr>
      </p:pic>
      <p:pic>
        <p:nvPicPr>
          <p:cNvPr id="185" name="Google Shape;185;p29"/>
          <p:cNvPicPr preferRelativeResize="0"/>
          <p:nvPr/>
        </p:nvPicPr>
        <p:blipFill rotWithShape="1">
          <a:blip r:embed="rId5">
            <a:alphaModFix/>
          </a:blip>
          <a:srcRect/>
          <a:stretch/>
        </p:blipFill>
        <p:spPr>
          <a:xfrm>
            <a:off x="6655256" y="3758314"/>
            <a:ext cx="688519" cy="413635"/>
          </a:xfrm>
          <a:prstGeom prst="rect">
            <a:avLst/>
          </a:prstGeom>
          <a:noFill/>
          <a:ln>
            <a:noFill/>
          </a:ln>
        </p:spPr>
      </p:pic>
      <p:pic>
        <p:nvPicPr>
          <p:cNvPr id="186" name="Google Shape;186;p29"/>
          <p:cNvPicPr preferRelativeResize="0"/>
          <p:nvPr/>
        </p:nvPicPr>
        <p:blipFill rotWithShape="1">
          <a:blip r:embed="rId6">
            <a:alphaModFix/>
          </a:blip>
          <a:srcRect/>
          <a:stretch/>
        </p:blipFill>
        <p:spPr>
          <a:xfrm>
            <a:off x="9740462" y="2750900"/>
            <a:ext cx="2394633" cy="1884918"/>
          </a:xfrm>
          <a:prstGeom prst="rect">
            <a:avLst/>
          </a:prstGeom>
          <a:noFill/>
          <a:ln>
            <a:noFill/>
          </a:ln>
        </p:spPr>
      </p:pic>
      <p:pic>
        <p:nvPicPr>
          <p:cNvPr id="187" name="Google Shape;187;p29"/>
          <p:cNvPicPr preferRelativeResize="0"/>
          <p:nvPr/>
        </p:nvPicPr>
        <p:blipFill rotWithShape="1">
          <a:blip r:embed="rId5">
            <a:alphaModFix/>
          </a:blip>
          <a:srcRect/>
          <a:stretch/>
        </p:blipFill>
        <p:spPr>
          <a:xfrm>
            <a:off x="218054" y="4965147"/>
            <a:ext cx="2505075" cy="150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57809" y="702156"/>
            <a:ext cx="11370365"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D96976"/>
              </a:buClr>
              <a:buSzPts val="3600"/>
              <a:buFont typeface="Cambria"/>
              <a:buNone/>
            </a:pPr>
            <a:r>
              <a:rPr lang="en-US" sz="3600" b="1">
                <a:solidFill>
                  <a:srgbClr val="D96976"/>
                </a:solidFill>
              </a:rPr>
              <a:t>SPRATLY ISLANDS – NAME THOSE SIX COUNTRIES!?</a:t>
            </a:r>
            <a:endParaRPr sz="3600" b="1">
              <a:solidFill>
                <a:srgbClr val="D96976"/>
              </a:solidFill>
            </a:endParaRPr>
          </a:p>
        </p:txBody>
      </p:sp>
      <p:pic>
        <p:nvPicPr>
          <p:cNvPr id="194" name="Google Shape;194;p30"/>
          <p:cNvPicPr preferRelativeResize="0">
            <a:picLocks noGrp="1"/>
          </p:cNvPicPr>
          <p:nvPr>
            <p:ph type="body" idx="1"/>
          </p:nvPr>
        </p:nvPicPr>
        <p:blipFill rotWithShape="1">
          <a:blip r:embed="rId3">
            <a:alphaModFix/>
          </a:blip>
          <a:srcRect/>
          <a:stretch/>
        </p:blipFill>
        <p:spPr>
          <a:xfrm>
            <a:off x="3061252" y="1895754"/>
            <a:ext cx="6798365" cy="4894823"/>
          </a:xfrm>
          <a:prstGeom prst="rect">
            <a:avLst/>
          </a:prstGeom>
          <a:noFill/>
          <a:ln>
            <a:noFill/>
          </a:ln>
        </p:spPr>
      </p:pic>
      <p:sp>
        <p:nvSpPr>
          <p:cNvPr id="195" name="Google Shape;195;p30"/>
          <p:cNvSpPr txBox="1"/>
          <p:nvPr/>
        </p:nvSpPr>
        <p:spPr>
          <a:xfrm>
            <a:off x="357809" y="2457450"/>
            <a:ext cx="2428357"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Largely economic</a:t>
            </a:r>
            <a:endParaRPr sz="2600" b="1">
              <a:solidFill>
                <a:schemeClr val="dk1"/>
              </a:solidFill>
              <a:latin typeface="Arial"/>
              <a:ea typeface="Arial"/>
              <a:cs typeface="Arial"/>
              <a:sym typeface="Arial"/>
            </a:endParaRPr>
          </a:p>
        </p:txBody>
      </p:sp>
      <p:pic>
        <p:nvPicPr>
          <p:cNvPr id="196" name="Google Shape;196;p30" descr="il Derrick Clip Art"/>
          <p:cNvPicPr preferRelativeResize="0"/>
          <p:nvPr/>
        </p:nvPicPr>
        <p:blipFill rotWithShape="1">
          <a:blip r:embed="rId4">
            <a:alphaModFix/>
          </a:blip>
          <a:srcRect/>
          <a:stretch/>
        </p:blipFill>
        <p:spPr>
          <a:xfrm>
            <a:off x="935289" y="3181355"/>
            <a:ext cx="1476370" cy="1476370"/>
          </a:xfrm>
          <a:prstGeom prst="rect">
            <a:avLst/>
          </a:prstGeom>
          <a:noFill/>
          <a:ln>
            <a:noFill/>
          </a:ln>
        </p:spPr>
      </p:pic>
      <p:pic>
        <p:nvPicPr>
          <p:cNvPr id="197" name="Google Shape;197;p30"/>
          <p:cNvPicPr preferRelativeResize="0"/>
          <p:nvPr/>
        </p:nvPicPr>
        <p:blipFill rotWithShape="1">
          <a:blip r:embed="rId5">
            <a:alphaModFix/>
          </a:blip>
          <a:srcRect/>
          <a:stretch/>
        </p:blipFill>
        <p:spPr>
          <a:xfrm>
            <a:off x="10070979" y="2703671"/>
            <a:ext cx="2121021" cy="1669546"/>
          </a:xfrm>
          <a:prstGeom prst="rect">
            <a:avLst/>
          </a:prstGeom>
          <a:noFill/>
          <a:ln>
            <a:noFill/>
          </a:ln>
        </p:spPr>
      </p:pic>
      <p:pic>
        <p:nvPicPr>
          <p:cNvPr id="198" name="Google Shape;198;p30"/>
          <p:cNvPicPr preferRelativeResize="0"/>
          <p:nvPr/>
        </p:nvPicPr>
        <p:blipFill rotWithShape="1">
          <a:blip r:embed="rId6">
            <a:alphaModFix/>
          </a:blip>
          <a:srcRect/>
          <a:stretch/>
        </p:blipFill>
        <p:spPr>
          <a:xfrm>
            <a:off x="218054" y="4965147"/>
            <a:ext cx="2505075" cy="150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mbria"/>
              <a:ea typeface="Cambria"/>
              <a:cs typeface="Cambria"/>
              <a:sym typeface="Cambria"/>
            </a:endParaRPr>
          </a:p>
        </p:txBody>
      </p:sp>
      <p:grpSp>
        <p:nvGrpSpPr>
          <p:cNvPr id="71" name="Google Shape;71;p14"/>
          <p:cNvGrpSpPr/>
          <p:nvPr/>
        </p:nvGrpSpPr>
        <p:grpSpPr>
          <a:xfrm>
            <a:off x="446534" y="453643"/>
            <a:ext cx="11298813" cy="98700"/>
            <a:chOff x="446534" y="453643"/>
            <a:chExt cx="11298813" cy="98700"/>
          </a:xfrm>
        </p:grpSpPr>
        <p:sp>
          <p:nvSpPr>
            <p:cNvPr id="72" name="Google Shape;72;p14"/>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14"/>
          <p:cNvSpPr txBox="1">
            <a:spLocks noGrp="1"/>
          </p:cNvSpPr>
          <p:nvPr>
            <p:ph type="ctrTitle"/>
          </p:nvPr>
        </p:nvSpPr>
        <p:spPr>
          <a:xfrm>
            <a:off x="528652" y="5073709"/>
            <a:ext cx="10993500" cy="147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200"/>
              <a:buFont typeface="Cambria"/>
              <a:buNone/>
            </a:pPr>
            <a:r>
              <a:rPr lang="en-US" sz="3200"/>
              <a:t>PART B:  TERRITORIALITY AND POWER</a:t>
            </a:r>
            <a:endParaRPr sz="3200"/>
          </a:p>
        </p:txBody>
      </p:sp>
      <p:sp>
        <p:nvSpPr>
          <p:cNvPr id="76" name="Google Shape;76;p14"/>
          <p:cNvSpPr txBox="1">
            <a:spLocks noGrp="1"/>
          </p:cNvSpPr>
          <p:nvPr>
            <p:ph type="subTitle" idx="1"/>
          </p:nvPr>
        </p:nvSpPr>
        <p:spPr>
          <a:xfrm>
            <a:off x="528653" y="5070152"/>
            <a:ext cx="10993500" cy="67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312"/>
              <a:buNone/>
            </a:pPr>
            <a:r>
              <a:rPr lang="en-US" sz="3600">
                <a:solidFill>
                  <a:srgbClr val="7C891D"/>
                </a:solidFill>
              </a:rPr>
              <a:t>UNIT 4: THE POLITICAL ORGANIZATION OF SPACE</a:t>
            </a:r>
            <a:endParaRPr sz="3600">
              <a:solidFill>
                <a:srgbClr val="7C891D"/>
              </a:solidFill>
            </a:endParaRPr>
          </a:p>
        </p:txBody>
      </p:sp>
      <p:pic>
        <p:nvPicPr>
          <p:cNvPr id="77" name="Google Shape;77;p14"/>
          <p:cNvPicPr preferRelativeResize="0"/>
          <p:nvPr/>
        </p:nvPicPr>
        <p:blipFill rotWithShape="1">
          <a:blip r:embed="rId3">
            <a:alphaModFix/>
          </a:blip>
          <a:srcRect/>
          <a:stretch/>
        </p:blipFill>
        <p:spPr>
          <a:xfrm>
            <a:off x="3557896" y="1072577"/>
            <a:ext cx="5076210" cy="3753857"/>
          </a:xfrm>
          <a:prstGeom prst="rect">
            <a:avLst/>
          </a:prstGeom>
          <a:noFill/>
          <a:ln w="15875" cap="flat" cmpd="sng">
            <a:solidFill>
              <a:schemeClr val="accent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607696" y="665018"/>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64646"/>
              </a:buClr>
              <a:buSzPts val="3200"/>
              <a:buFont typeface="Cambria"/>
              <a:buNone/>
            </a:pPr>
            <a:r>
              <a:rPr lang="en-US" sz="3200">
                <a:solidFill>
                  <a:srgbClr val="464646"/>
                </a:solidFill>
              </a:rPr>
              <a:t>BOUNDARIES HAVE A VERTICAL PLANE THAT EXTENDS ABOVE AND BELOW A STATE’S BOUNDARY</a:t>
            </a:r>
            <a:endParaRPr sz="3200">
              <a:solidFill>
                <a:srgbClr val="464646"/>
              </a:solidFill>
            </a:endParaRPr>
          </a:p>
        </p:txBody>
      </p:sp>
      <p:sp>
        <p:nvSpPr>
          <p:cNvPr id="205" name="Google Shape;205;p31"/>
          <p:cNvSpPr txBox="1">
            <a:spLocks noGrp="1"/>
          </p:cNvSpPr>
          <p:nvPr>
            <p:ph type="body" idx="1"/>
          </p:nvPr>
        </p:nvSpPr>
        <p:spPr>
          <a:xfrm>
            <a:off x="238539" y="1989479"/>
            <a:ext cx="11767931" cy="4868522"/>
          </a:xfrm>
          <a:prstGeom prst="rect">
            <a:avLst/>
          </a:prstGeom>
          <a:noFill/>
          <a:ln>
            <a:noFill/>
          </a:ln>
        </p:spPr>
        <p:txBody>
          <a:bodyPr spcFirstLastPara="1" wrap="square" lIns="91425" tIns="45700" rIns="91425" bIns="45700" anchor="t" anchorCtr="0">
            <a:noAutofit/>
          </a:bodyPr>
          <a:lstStyle/>
          <a:p>
            <a:pPr marL="1143000" lvl="0" indent="-1143000" algn="l" rtl="0">
              <a:lnSpc>
                <a:spcPct val="80000"/>
              </a:lnSpc>
              <a:spcBef>
                <a:spcPts val="0"/>
              </a:spcBef>
              <a:spcAft>
                <a:spcPts val="0"/>
              </a:spcAft>
              <a:buSzPts val="2392"/>
              <a:buFont typeface="Cambria"/>
              <a:buAutoNum type="arabicPeriod"/>
            </a:pPr>
            <a:r>
              <a:rPr lang="en-US" sz="2600" b="1">
                <a:solidFill>
                  <a:srgbClr val="967910"/>
                </a:solidFill>
              </a:rPr>
              <a:t>Boundaries exist to add clarity. </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Boundaries signal to people what territory is theirs to administer.</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There are many categories of boundaries (we are about to learn them)</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How a boundary is defined can cause disputes.</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Boundaries influence identity, interaction and exchange</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The Law of the Sea is about boundaries</a:t>
            </a:r>
            <a:endParaRPr/>
          </a:p>
          <a:p>
            <a:pPr marL="1143000" lvl="0" indent="-1143000" algn="l" rtl="0">
              <a:lnSpc>
                <a:spcPct val="80000"/>
              </a:lnSpc>
              <a:spcBef>
                <a:spcPts val="1120"/>
              </a:spcBef>
              <a:spcAft>
                <a:spcPts val="0"/>
              </a:spcAft>
              <a:buSzPts val="2392"/>
              <a:buFont typeface="Cambria"/>
              <a:buAutoNum type="arabicPeriod"/>
            </a:pPr>
            <a:r>
              <a:rPr lang="en-US" sz="2600" b="1">
                <a:solidFill>
                  <a:srgbClr val="967910"/>
                </a:solidFill>
              </a:rPr>
              <a:t>In the US, the census, reapportionment, redistricting and (unfortunately) gerrymandering are used to maintain a fair voting system.</a:t>
            </a:r>
            <a:endParaRPr sz="2600" b="1">
              <a:solidFill>
                <a:srgbClr val="967910"/>
              </a:solidFill>
            </a:endParaRPr>
          </a:p>
          <a:p>
            <a:pPr marL="306000" lvl="0" indent="-192081" algn="l" rtl="0">
              <a:lnSpc>
                <a:spcPct val="80000"/>
              </a:lnSpc>
              <a:spcBef>
                <a:spcPts val="990"/>
              </a:spcBef>
              <a:spcAft>
                <a:spcPts val="0"/>
              </a:spcAft>
              <a:buSzPts val="1794"/>
              <a:buNone/>
            </a:pPr>
            <a:endParaRPr sz="1950">
              <a:solidFill>
                <a:srgbClr val="96791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B0F0"/>
              </a:buClr>
              <a:buSzPts val="3959"/>
              <a:buFont typeface="Cambria"/>
              <a:buNone/>
            </a:pPr>
            <a:r>
              <a:rPr lang="en-US" sz="3959">
                <a:solidFill>
                  <a:srgbClr val="00B0F0"/>
                </a:solidFill>
              </a:rPr>
              <a:t>BOUNDARIES – LET’S USE THE U.S. TO ILLUSTRATE THESE POINTS</a:t>
            </a:r>
            <a:endParaRPr sz="3959">
              <a:solidFill>
                <a:srgbClr val="00B0F0"/>
              </a:solidFill>
            </a:endParaRPr>
          </a:p>
        </p:txBody>
      </p:sp>
      <p:sp>
        <p:nvSpPr>
          <p:cNvPr id="212" name="Google Shape;212;p32"/>
          <p:cNvSpPr txBox="1">
            <a:spLocks noGrp="1"/>
          </p:cNvSpPr>
          <p:nvPr>
            <p:ph type="body" idx="1"/>
          </p:nvPr>
        </p:nvSpPr>
        <p:spPr>
          <a:xfrm>
            <a:off x="238539" y="1989479"/>
            <a:ext cx="11767931" cy="4868522"/>
          </a:xfrm>
          <a:prstGeom prst="rect">
            <a:avLst/>
          </a:prstGeom>
          <a:noFill/>
          <a:ln>
            <a:noFill/>
          </a:ln>
        </p:spPr>
        <p:txBody>
          <a:bodyPr spcFirstLastPara="1" wrap="square" lIns="91425" tIns="45700" rIns="91425" bIns="45700" anchor="t" anchorCtr="0">
            <a:noAutofit/>
          </a:bodyPr>
          <a:lstStyle/>
          <a:p>
            <a:pPr marL="1143000" lvl="0" indent="-1143000" algn="l" rtl="0">
              <a:lnSpc>
                <a:spcPct val="80000"/>
              </a:lnSpc>
              <a:spcBef>
                <a:spcPts val="0"/>
              </a:spcBef>
              <a:spcAft>
                <a:spcPts val="0"/>
              </a:spcAft>
              <a:buSzPts val="3496"/>
              <a:buFont typeface="Cambria"/>
              <a:buAutoNum type="arabicPeriod"/>
            </a:pPr>
            <a:r>
              <a:rPr lang="en-US" sz="3800" b="1">
                <a:solidFill>
                  <a:srgbClr val="967910"/>
                </a:solidFill>
              </a:rPr>
              <a:t>Boundaries represent changes in the use of space as one crosses from one side to the other. </a:t>
            </a:r>
            <a:endParaRPr/>
          </a:p>
          <a:p>
            <a:pPr marL="1143000" lvl="0" indent="-1143000" algn="l" rtl="0">
              <a:lnSpc>
                <a:spcPct val="80000"/>
              </a:lnSpc>
              <a:spcBef>
                <a:spcPts val="1360"/>
              </a:spcBef>
              <a:spcAft>
                <a:spcPts val="0"/>
              </a:spcAft>
              <a:buSzPts val="3496"/>
              <a:buFont typeface="Cambria"/>
              <a:buAutoNum type="arabicPeriod"/>
            </a:pPr>
            <a:r>
              <a:rPr lang="en-US" sz="3800" b="1">
                <a:solidFill>
                  <a:srgbClr val="967910"/>
                </a:solidFill>
              </a:rPr>
              <a:t>When moving across a formal, national or local boundary, these rules are referred to as laws.</a:t>
            </a:r>
            <a:endParaRPr/>
          </a:p>
          <a:p>
            <a:pPr marL="1143000" lvl="0" indent="-1143000" algn="l" rtl="0">
              <a:lnSpc>
                <a:spcPct val="80000"/>
              </a:lnSpc>
              <a:spcBef>
                <a:spcPts val="1360"/>
              </a:spcBef>
              <a:spcAft>
                <a:spcPts val="0"/>
              </a:spcAft>
              <a:buSzPts val="3496"/>
              <a:buFont typeface="Cambria"/>
              <a:buAutoNum type="arabicPeriod"/>
            </a:pPr>
            <a:r>
              <a:rPr lang="en-US" sz="3800" b="1">
                <a:solidFill>
                  <a:srgbClr val="967910"/>
                </a:solidFill>
              </a:rPr>
              <a:t>Some influential boundaries are, nevertheless, informal and unclear.</a:t>
            </a:r>
            <a:endParaRPr/>
          </a:p>
          <a:p>
            <a:pPr marL="1242000" lvl="3" indent="-233999" algn="l" rtl="0">
              <a:lnSpc>
                <a:spcPct val="80000"/>
              </a:lnSpc>
              <a:spcBef>
                <a:spcPts val="1303"/>
              </a:spcBef>
              <a:spcAft>
                <a:spcPts val="0"/>
              </a:spcAft>
              <a:buSzPts val="3234"/>
              <a:buChar char="●"/>
            </a:pPr>
            <a:r>
              <a:rPr lang="en-US" sz="3515" b="1">
                <a:solidFill>
                  <a:srgbClr val="967910"/>
                </a:solidFill>
              </a:rPr>
              <a:t>Phillies vs. Mets fan area </a:t>
            </a:r>
            <a:endParaRPr/>
          </a:p>
          <a:p>
            <a:pPr marL="1242000" lvl="3" indent="-233999" algn="l" rtl="0">
              <a:lnSpc>
                <a:spcPct val="80000"/>
              </a:lnSpc>
              <a:spcBef>
                <a:spcPts val="1303"/>
              </a:spcBef>
              <a:spcAft>
                <a:spcPts val="0"/>
              </a:spcAft>
              <a:buSzPts val="3234"/>
              <a:buChar char="●"/>
            </a:pPr>
            <a:r>
              <a:rPr lang="en-US" sz="3515" b="1">
                <a:solidFill>
                  <a:srgbClr val="967910"/>
                </a:solidFill>
              </a:rPr>
              <a:t>Street gangs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B0F0"/>
              </a:buClr>
              <a:buSzPts val="4400"/>
              <a:buFont typeface="Cambria"/>
              <a:buNone/>
            </a:pPr>
            <a:r>
              <a:rPr lang="en-US" sz="4400">
                <a:solidFill>
                  <a:srgbClr val="00B0F0"/>
                </a:solidFill>
              </a:rPr>
              <a:t>BOUNDARIES – VARIOUS KINDS</a:t>
            </a:r>
            <a:endParaRPr sz="4400">
              <a:solidFill>
                <a:srgbClr val="00B0F0"/>
              </a:solidFill>
            </a:endParaRPr>
          </a:p>
        </p:txBody>
      </p:sp>
      <p:sp>
        <p:nvSpPr>
          <p:cNvPr id="219" name="Google Shape;219;p33"/>
          <p:cNvSpPr txBox="1">
            <a:spLocks noGrp="1"/>
          </p:cNvSpPr>
          <p:nvPr>
            <p:ph type="body" idx="1"/>
          </p:nvPr>
        </p:nvSpPr>
        <p:spPr>
          <a:xfrm>
            <a:off x="0" y="1794007"/>
            <a:ext cx="11767931" cy="486852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944"/>
              <a:buNone/>
            </a:pPr>
            <a:r>
              <a:rPr lang="en-US" sz="3200" b="1">
                <a:solidFill>
                  <a:srgbClr val="967910"/>
                </a:solidFill>
              </a:rPr>
              <a:t>A </a:t>
            </a:r>
            <a:r>
              <a:rPr lang="en-US" sz="3200" b="1">
                <a:solidFill>
                  <a:srgbClr val="00B0F0"/>
                </a:solidFill>
              </a:rPr>
              <a:t>defined</a:t>
            </a:r>
            <a:r>
              <a:rPr lang="en-US" sz="3200" b="1">
                <a:solidFill>
                  <a:srgbClr val="967910"/>
                </a:solidFill>
              </a:rPr>
              <a:t> boundary – legally documented. </a:t>
            </a:r>
            <a:endParaRPr/>
          </a:p>
          <a:p>
            <a:pPr marL="1368000" lvl="4" indent="0" algn="l" rtl="0">
              <a:spcBef>
                <a:spcPts val="1240"/>
              </a:spcBef>
              <a:spcAft>
                <a:spcPts val="0"/>
              </a:spcAft>
              <a:buSzPts val="2944"/>
              <a:buNone/>
            </a:pPr>
            <a:r>
              <a:rPr lang="en-US" sz="3200" b="1">
                <a:solidFill>
                  <a:srgbClr val="967910"/>
                </a:solidFill>
              </a:rPr>
              <a:t>Treaty </a:t>
            </a:r>
            <a:endParaRPr/>
          </a:p>
          <a:p>
            <a:pPr marL="1368000" lvl="4" indent="0" algn="l" rtl="0">
              <a:spcBef>
                <a:spcPts val="1240"/>
              </a:spcBef>
              <a:spcAft>
                <a:spcPts val="0"/>
              </a:spcAft>
              <a:buSzPts val="2944"/>
              <a:buNone/>
            </a:pPr>
            <a:r>
              <a:rPr lang="en-US" sz="3200" b="1">
                <a:solidFill>
                  <a:srgbClr val="967910"/>
                </a:solidFill>
              </a:rPr>
              <a:t>Homeowners property line.</a:t>
            </a:r>
            <a:endParaRPr/>
          </a:p>
          <a:p>
            <a:pPr marL="0" lvl="0" indent="0" algn="l" rtl="0">
              <a:spcBef>
                <a:spcPts val="1240"/>
              </a:spcBef>
              <a:spcAft>
                <a:spcPts val="0"/>
              </a:spcAft>
              <a:buSzPts val="2944"/>
              <a:buNone/>
            </a:pPr>
            <a:r>
              <a:rPr lang="en-US" sz="3200" b="1">
                <a:solidFill>
                  <a:srgbClr val="967910"/>
                </a:solidFill>
              </a:rPr>
              <a:t>A </a:t>
            </a:r>
            <a:r>
              <a:rPr lang="en-US" sz="3200" b="1">
                <a:solidFill>
                  <a:srgbClr val="00B0F0"/>
                </a:solidFill>
              </a:rPr>
              <a:t>delimited</a:t>
            </a:r>
            <a:r>
              <a:rPr lang="en-US" sz="3200" b="1">
                <a:solidFill>
                  <a:srgbClr val="967910"/>
                </a:solidFill>
              </a:rPr>
              <a:t> boundary:</a:t>
            </a:r>
            <a:endParaRPr/>
          </a:p>
          <a:p>
            <a:pPr marL="1296000" lvl="4" indent="0" algn="l" rtl="0">
              <a:spcBef>
                <a:spcPts val="1240"/>
              </a:spcBef>
              <a:spcAft>
                <a:spcPts val="0"/>
              </a:spcAft>
              <a:buSzPts val="2944"/>
              <a:buNone/>
            </a:pPr>
            <a:r>
              <a:rPr lang="en-US" sz="3200" b="1">
                <a:solidFill>
                  <a:srgbClr val="967910"/>
                </a:solidFill>
              </a:rPr>
              <a:t>a line on a map.</a:t>
            </a:r>
            <a:endParaRPr/>
          </a:p>
          <a:p>
            <a:pPr marL="0" lvl="0" indent="0" algn="l" rtl="0">
              <a:spcBef>
                <a:spcPts val="1240"/>
              </a:spcBef>
              <a:spcAft>
                <a:spcPts val="0"/>
              </a:spcAft>
              <a:buSzPts val="2944"/>
              <a:buNone/>
            </a:pPr>
            <a:r>
              <a:rPr lang="en-US" sz="3200" b="1">
                <a:solidFill>
                  <a:srgbClr val="967910"/>
                </a:solidFill>
              </a:rPr>
              <a:t>A </a:t>
            </a:r>
            <a:r>
              <a:rPr lang="en-US" sz="3200" b="1">
                <a:solidFill>
                  <a:srgbClr val="00B0F0"/>
                </a:solidFill>
              </a:rPr>
              <a:t>demarcated</a:t>
            </a:r>
            <a:r>
              <a:rPr lang="en-US" sz="3200" b="1">
                <a:solidFill>
                  <a:srgbClr val="967910"/>
                </a:solidFill>
              </a:rPr>
              <a:t> boundary:</a:t>
            </a:r>
            <a:endParaRPr/>
          </a:p>
          <a:p>
            <a:pPr marL="0" lvl="0" indent="0" algn="l" rtl="0">
              <a:spcBef>
                <a:spcPts val="1240"/>
              </a:spcBef>
              <a:spcAft>
                <a:spcPts val="0"/>
              </a:spcAft>
              <a:buSzPts val="2944"/>
              <a:buNone/>
            </a:pPr>
            <a:r>
              <a:rPr lang="en-US" sz="3200" b="1">
                <a:solidFill>
                  <a:srgbClr val="967910"/>
                </a:solidFill>
              </a:rPr>
              <a:t>			physical objects placed on a landscape              </a:t>
            </a:r>
            <a:endParaRPr/>
          </a:p>
        </p:txBody>
      </p:sp>
      <p:pic>
        <p:nvPicPr>
          <p:cNvPr id="220" name="Google Shape;220;p33"/>
          <p:cNvPicPr preferRelativeResize="0"/>
          <p:nvPr/>
        </p:nvPicPr>
        <p:blipFill rotWithShape="1">
          <a:blip r:embed="rId3">
            <a:alphaModFix/>
          </a:blip>
          <a:srcRect/>
          <a:stretch/>
        </p:blipFill>
        <p:spPr>
          <a:xfrm>
            <a:off x="8766311" y="5044302"/>
            <a:ext cx="1272209" cy="16962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34"/>
          <p:cNvGraphicFramePr/>
          <p:nvPr/>
        </p:nvGraphicFramePr>
        <p:xfrm>
          <a:off x="0" y="228600"/>
          <a:ext cx="12192000" cy="6629375"/>
        </p:xfrm>
        <a:graphic>
          <a:graphicData uri="http://schemas.openxmlformats.org/drawingml/2006/table">
            <a:tbl>
              <a:tblPr firstRow="1" bandRow="1">
                <a:noFil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344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4696150">
                <a:tc>
                  <a:txBody>
                    <a:bodyPr/>
                    <a:lstStyle/>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Delimited boundary </a:t>
                      </a:r>
                      <a:endParaRPr/>
                    </a:p>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Defined boundary</a:t>
                      </a:r>
                      <a:endParaRPr/>
                    </a:p>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Demarcated boundary</a:t>
                      </a:r>
                      <a:endParaRPr/>
                    </a:p>
                    <a:p>
                      <a:pPr marL="342900" marR="0" lvl="0" indent="-190500" algn="l" rtl="0">
                        <a:lnSpc>
                          <a:spcPct val="100000"/>
                        </a:lnSpc>
                        <a:spcBef>
                          <a:spcPts val="0"/>
                        </a:spcBef>
                        <a:spcAft>
                          <a:spcPts val="0"/>
                        </a:spcAft>
                        <a:buClr>
                          <a:schemeClr val="dk1"/>
                        </a:buClr>
                        <a:buSzPts val="2400"/>
                        <a:buFont typeface="Cambria"/>
                        <a:buNone/>
                      </a:pPr>
                      <a:endParaRPr sz="2400" b="1"/>
                    </a:p>
                  </a:txBody>
                  <a:tcPr marL="91450" marR="91450" marT="45725" marB="45725"/>
                </a:tc>
                <a:tc>
                  <a:txBody>
                    <a:bodyPr/>
                    <a:lstStyle/>
                    <a:p>
                      <a:pPr marL="457200" marR="0" lvl="0" indent="-457200" algn="l" rtl="0">
                        <a:spcBef>
                          <a:spcPts val="0"/>
                        </a:spcBef>
                        <a:spcAft>
                          <a:spcPts val="0"/>
                        </a:spcAft>
                        <a:buClr>
                          <a:schemeClr val="dk1"/>
                        </a:buClr>
                        <a:buSzPts val="2400"/>
                        <a:buFont typeface="Cambria"/>
                        <a:buAutoNum type="alphaUcPeriod"/>
                      </a:pPr>
                      <a:r>
                        <a:rPr lang="en-US" sz="2400" b="1"/>
                        <a:t>Line on a map</a:t>
                      </a:r>
                      <a:endParaRPr/>
                    </a:p>
                    <a:p>
                      <a:pPr marL="457200" marR="0" lvl="0" indent="-457200" algn="l" rtl="0">
                        <a:spcBef>
                          <a:spcPts val="0"/>
                        </a:spcBef>
                        <a:spcAft>
                          <a:spcPts val="0"/>
                        </a:spcAft>
                        <a:buClr>
                          <a:schemeClr val="dk1"/>
                        </a:buClr>
                        <a:buSzPts val="2400"/>
                        <a:buFont typeface="Cambria"/>
                        <a:buAutoNum type="alphaUcPeriod"/>
                      </a:pPr>
                      <a:r>
                        <a:rPr lang="en-US" sz="2400" b="1"/>
                        <a:t>Treaty</a:t>
                      </a:r>
                      <a:endParaRPr/>
                    </a:p>
                    <a:p>
                      <a:pPr marL="457200" marR="0" lvl="0" indent="-457200" algn="l" rtl="0">
                        <a:spcBef>
                          <a:spcPts val="0"/>
                        </a:spcBef>
                        <a:spcAft>
                          <a:spcPts val="0"/>
                        </a:spcAft>
                        <a:buClr>
                          <a:schemeClr val="dk1"/>
                        </a:buClr>
                        <a:buSzPts val="2400"/>
                        <a:buFont typeface="Cambria"/>
                        <a:buAutoNum type="alphaUcPeriod"/>
                      </a:pPr>
                      <a:r>
                        <a:rPr lang="en-US" sz="2400" b="1"/>
                        <a:t>Disabled parking sign</a:t>
                      </a:r>
                      <a:endParaRPr/>
                    </a:p>
                    <a:p>
                      <a:pPr marL="457200" marR="0" lvl="0" indent="-457200" algn="l" rtl="0">
                        <a:spcBef>
                          <a:spcPts val="0"/>
                        </a:spcBef>
                        <a:spcAft>
                          <a:spcPts val="0"/>
                        </a:spcAft>
                        <a:buClr>
                          <a:schemeClr val="dk1"/>
                        </a:buClr>
                        <a:buSzPts val="2400"/>
                        <a:buFont typeface="Cambria"/>
                        <a:buAutoNum type="alphaUcPeriod"/>
                      </a:pPr>
                      <a:r>
                        <a:rPr lang="en-US" sz="2400" b="1"/>
                        <a:t>Traffic cone</a:t>
                      </a:r>
                      <a:endParaRPr/>
                    </a:p>
                    <a:p>
                      <a:pPr marL="457200" marR="0" lvl="0" indent="-457200" algn="l" rtl="0">
                        <a:spcBef>
                          <a:spcPts val="0"/>
                        </a:spcBef>
                        <a:spcAft>
                          <a:spcPts val="0"/>
                        </a:spcAft>
                        <a:buClr>
                          <a:schemeClr val="dk1"/>
                        </a:buClr>
                        <a:buSzPts val="2400"/>
                        <a:buFont typeface="Cambria"/>
                        <a:buAutoNum type="alphaUcPeriod"/>
                      </a:pPr>
                      <a:r>
                        <a:rPr lang="en-US" sz="2400" b="1"/>
                        <a:t>Mortgage for a home/home survey</a:t>
                      </a:r>
                      <a:endParaRPr/>
                    </a:p>
                    <a:p>
                      <a:pPr marL="457200" marR="0" lvl="0" indent="-457200" algn="l" rtl="0">
                        <a:spcBef>
                          <a:spcPts val="0"/>
                        </a:spcBef>
                        <a:spcAft>
                          <a:spcPts val="0"/>
                        </a:spcAft>
                        <a:buClr>
                          <a:schemeClr val="dk1"/>
                        </a:buClr>
                        <a:buSzPts val="2400"/>
                        <a:buFont typeface="Cambria"/>
                        <a:buAutoNum type="alphaUcPeriod"/>
                      </a:pPr>
                      <a:r>
                        <a:rPr lang="en-US" sz="2400" b="1"/>
                        <a:t>A sign indicting a Drug Free School Zone </a:t>
                      </a:r>
                      <a:endParaRPr/>
                    </a:p>
                    <a:p>
                      <a:pPr marL="457200" marR="0" lvl="0" indent="-457200" algn="l" rtl="0">
                        <a:spcBef>
                          <a:spcPts val="0"/>
                        </a:spcBef>
                        <a:spcAft>
                          <a:spcPts val="0"/>
                        </a:spcAft>
                        <a:buClr>
                          <a:schemeClr val="dk1"/>
                        </a:buClr>
                        <a:buSzPts val="2400"/>
                        <a:buFont typeface="Cambria"/>
                        <a:buAutoNum type="alphaUcPeriod"/>
                      </a:pPr>
                      <a:r>
                        <a:rPr lang="en-US" sz="2400" b="1"/>
                        <a:t>Gang graffiti</a:t>
                      </a:r>
                      <a:endParaRPr/>
                    </a:p>
                    <a:p>
                      <a:pPr marL="457200" marR="0" lvl="0" indent="-457200" algn="l" rtl="0">
                        <a:spcBef>
                          <a:spcPts val="0"/>
                        </a:spcBef>
                        <a:spcAft>
                          <a:spcPts val="0"/>
                        </a:spcAft>
                        <a:buClr>
                          <a:schemeClr val="dk1"/>
                        </a:buClr>
                        <a:buSzPts val="2400"/>
                        <a:buFont typeface="Cambria"/>
                        <a:buAutoNum type="alphaUcPeriod"/>
                      </a:pPr>
                      <a:r>
                        <a:rPr lang="en-US" sz="2400" b="1"/>
                        <a:t>Fence</a:t>
                      </a:r>
                      <a:endParaRPr/>
                    </a:p>
                    <a:p>
                      <a:pPr marL="457200" marR="0" lvl="0" indent="-457200" algn="l" rtl="0">
                        <a:spcBef>
                          <a:spcPts val="0"/>
                        </a:spcBef>
                        <a:spcAft>
                          <a:spcPts val="0"/>
                        </a:spcAft>
                        <a:buClr>
                          <a:schemeClr val="dk1"/>
                        </a:buClr>
                        <a:buSzPts val="2400"/>
                        <a:buFont typeface="Cambria"/>
                        <a:buAutoNum type="alphaUcPeriod"/>
                      </a:pPr>
                      <a:r>
                        <a:rPr lang="en-US" sz="2400" b="1"/>
                        <a:t>Wall</a:t>
                      </a:r>
                      <a:endParaRPr/>
                    </a:p>
                    <a:p>
                      <a:pPr marL="457200" marR="0" lvl="0" indent="-457200" algn="l" rtl="0">
                        <a:spcBef>
                          <a:spcPts val="0"/>
                        </a:spcBef>
                        <a:spcAft>
                          <a:spcPts val="0"/>
                        </a:spcAft>
                        <a:buClr>
                          <a:schemeClr val="dk1"/>
                        </a:buClr>
                        <a:buSzPts val="2400"/>
                        <a:buFont typeface="Cambria"/>
                        <a:buAutoNum type="alphaUcPeriod"/>
                      </a:pPr>
                      <a:r>
                        <a:rPr lang="en-US" sz="2400" b="1"/>
                        <a:t>Law establishing a Drug free School zone</a:t>
                      </a:r>
                      <a:endParaRPr/>
                    </a:p>
                  </a:txBody>
                  <a:tcPr marL="91450" marR="91450" marT="45725" marB="45725"/>
                </a:tc>
                <a:extLst>
                  <a:ext uri="{0D108BD9-81ED-4DB2-BD59-A6C34878D82A}">
                    <a16:rowId xmlns:a16="http://schemas.microsoft.com/office/drawing/2014/main" val="10001"/>
                  </a:ext>
                </a:extLst>
              </a:tr>
              <a:tr h="588425">
                <a:tc>
                  <a:txBody>
                    <a:bodyPr/>
                    <a:lstStyle/>
                    <a:p>
                      <a:pPr marL="342900" marR="0" lvl="0" indent="-228600" algn="l" rtl="0">
                        <a:spcBef>
                          <a:spcPts val="0"/>
                        </a:spcBef>
                        <a:spcAft>
                          <a:spcPts val="0"/>
                        </a:spcAft>
                        <a:buClr>
                          <a:schemeClr val="dk1"/>
                        </a:buClr>
                        <a:buSzPts val="1800"/>
                        <a:buFont typeface="Cambria"/>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Google Shape;232;p35"/>
          <p:cNvGraphicFramePr/>
          <p:nvPr/>
        </p:nvGraphicFramePr>
        <p:xfrm>
          <a:off x="0" y="228600"/>
          <a:ext cx="12192000" cy="7876835"/>
        </p:xfrm>
        <a:graphic>
          <a:graphicData uri="http://schemas.openxmlformats.org/drawingml/2006/table">
            <a:tbl>
              <a:tblPr firstRow="1" bandRow="1">
                <a:noFill/>
              </a:tblPr>
              <a:tblGrid>
                <a:gridCol w="8715375">
                  <a:extLst>
                    <a:ext uri="{9D8B030D-6E8A-4147-A177-3AD203B41FA5}">
                      <a16:colId xmlns:a16="http://schemas.microsoft.com/office/drawing/2014/main" val="20000"/>
                    </a:ext>
                  </a:extLst>
                </a:gridCol>
                <a:gridCol w="3476625">
                  <a:extLst>
                    <a:ext uri="{9D8B030D-6E8A-4147-A177-3AD203B41FA5}">
                      <a16:colId xmlns:a16="http://schemas.microsoft.com/office/drawing/2014/main" val="20001"/>
                    </a:ext>
                  </a:extLst>
                </a:gridCol>
              </a:tblGrid>
              <a:tr h="13448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4696150">
                <a:tc>
                  <a:txBody>
                    <a:bodyPr/>
                    <a:lstStyle/>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Delimited boundary </a:t>
                      </a:r>
                      <a:endParaRPr/>
                    </a:p>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Defined boundary</a:t>
                      </a:r>
                      <a:endParaRPr/>
                    </a:p>
                    <a:p>
                      <a:pPr marL="342900" marR="0" lvl="0" indent="-342900" algn="l" rtl="0">
                        <a:lnSpc>
                          <a:spcPct val="200000"/>
                        </a:lnSpc>
                        <a:spcBef>
                          <a:spcPts val="0"/>
                        </a:spcBef>
                        <a:spcAft>
                          <a:spcPts val="0"/>
                        </a:spcAft>
                        <a:buClr>
                          <a:schemeClr val="dk1"/>
                        </a:buClr>
                        <a:buSzPts val="2400"/>
                        <a:buFont typeface="Cambria"/>
                        <a:buAutoNum type="arabicPeriod"/>
                      </a:pPr>
                      <a:r>
                        <a:rPr lang="en-US" sz="2400" b="1"/>
                        <a:t>Demarcated boundary</a:t>
                      </a:r>
                      <a:endParaRPr/>
                    </a:p>
                    <a:p>
                      <a:pPr marL="342900" marR="0" lvl="0" indent="-190500" algn="l" rtl="0">
                        <a:lnSpc>
                          <a:spcPct val="100000"/>
                        </a:lnSpc>
                        <a:spcBef>
                          <a:spcPts val="0"/>
                        </a:spcBef>
                        <a:spcAft>
                          <a:spcPts val="0"/>
                        </a:spcAft>
                        <a:buClr>
                          <a:schemeClr val="dk1"/>
                        </a:buClr>
                        <a:buSzPts val="2400"/>
                        <a:buFont typeface="Cambria"/>
                        <a:buNone/>
                      </a:pPr>
                      <a:endParaRPr sz="2400" b="1"/>
                    </a:p>
                    <a:p>
                      <a:pPr marL="342900" marR="0" lvl="0" indent="-190500" algn="l" rtl="0">
                        <a:lnSpc>
                          <a:spcPct val="100000"/>
                        </a:lnSpc>
                        <a:spcBef>
                          <a:spcPts val="0"/>
                        </a:spcBef>
                        <a:spcAft>
                          <a:spcPts val="0"/>
                        </a:spcAft>
                        <a:buClr>
                          <a:schemeClr val="dk1"/>
                        </a:buClr>
                        <a:buSzPts val="2400"/>
                        <a:buFont typeface="Cambria"/>
                        <a:buNone/>
                      </a:pPr>
                      <a:endParaRPr sz="2400" b="1"/>
                    </a:p>
                    <a:p>
                      <a:pPr marL="0" marR="0" lvl="0" indent="0" algn="l" rtl="0">
                        <a:spcBef>
                          <a:spcPts val="0"/>
                        </a:spcBef>
                        <a:spcAft>
                          <a:spcPts val="0"/>
                        </a:spcAft>
                        <a:buClr>
                          <a:schemeClr val="dk1"/>
                        </a:buClr>
                        <a:buSzPts val="2400"/>
                        <a:buFont typeface="Cambria"/>
                        <a:buNone/>
                      </a:pPr>
                      <a:r>
                        <a:rPr lang="en-US" sz="2400" b="1"/>
                        <a:t>Delimited boundary – line on a map, A</a:t>
                      </a:r>
                      <a:endParaRPr/>
                    </a:p>
                    <a:p>
                      <a:pPr marL="0" marR="0" lvl="0" indent="0" algn="l" rtl="0">
                        <a:spcBef>
                          <a:spcPts val="0"/>
                        </a:spcBef>
                        <a:spcAft>
                          <a:spcPts val="0"/>
                        </a:spcAft>
                        <a:buClr>
                          <a:schemeClr val="dk1"/>
                        </a:buClr>
                        <a:buSzPts val="2400"/>
                        <a:buFont typeface="Cambria"/>
                        <a:buNone/>
                      </a:pPr>
                      <a:r>
                        <a:rPr lang="en-US" sz="2400" b="1"/>
                        <a:t>Defined boundary – legal document, B, E, J</a:t>
                      </a:r>
                      <a:endParaRPr/>
                    </a:p>
                    <a:p>
                      <a:pPr marL="0" marR="0" lvl="0" indent="0" algn="l" rtl="0">
                        <a:spcBef>
                          <a:spcPts val="0"/>
                        </a:spcBef>
                        <a:spcAft>
                          <a:spcPts val="0"/>
                        </a:spcAft>
                        <a:buClr>
                          <a:schemeClr val="dk1"/>
                        </a:buClr>
                        <a:buSzPts val="2400"/>
                        <a:buFont typeface="Cambria"/>
                        <a:buNone/>
                      </a:pPr>
                      <a:r>
                        <a:rPr lang="en-US" sz="2400" b="1"/>
                        <a:t>Demarcated boundary – physical objects, C, D, F, G, H, I</a:t>
                      </a:r>
                      <a:endParaRPr/>
                    </a:p>
                  </a:txBody>
                  <a:tcPr marL="91450" marR="91450" marT="45725" marB="45725"/>
                </a:tc>
                <a:tc>
                  <a:txBody>
                    <a:bodyPr/>
                    <a:lstStyle/>
                    <a:p>
                      <a:pPr marL="457200" marR="0" lvl="0" indent="-457200" algn="l" rtl="0">
                        <a:spcBef>
                          <a:spcPts val="0"/>
                        </a:spcBef>
                        <a:spcAft>
                          <a:spcPts val="0"/>
                        </a:spcAft>
                        <a:buClr>
                          <a:schemeClr val="dk1"/>
                        </a:buClr>
                        <a:buSzPts val="2400"/>
                        <a:buFont typeface="Cambria"/>
                        <a:buAutoNum type="alphaUcPeriod"/>
                      </a:pPr>
                      <a:r>
                        <a:rPr lang="en-US" sz="2400" b="1"/>
                        <a:t>Line on a map</a:t>
                      </a:r>
                      <a:endParaRPr/>
                    </a:p>
                    <a:p>
                      <a:pPr marL="457200" marR="0" lvl="0" indent="-457200" algn="l" rtl="0">
                        <a:spcBef>
                          <a:spcPts val="0"/>
                        </a:spcBef>
                        <a:spcAft>
                          <a:spcPts val="0"/>
                        </a:spcAft>
                        <a:buClr>
                          <a:schemeClr val="dk1"/>
                        </a:buClr>
                        <a:buSzPts val="2400"/>
                        <a:buFont typeface="Cambria"/>
                        <a:buAutoNum type="alphaUcPeriod"/>
                      </a:pPr>
                      <a:r>
                        <a:rPr lang="en-US" sz="2400" b="1"/>
                        <a:t>Treaty</a:t>
                      </a:r>
                      <a:endParaRPr/>
                    </a:p>
                    <a:p>
                      <a:pPr marL="457200" marR="0" lvl="0" indent="-457200" algn="l" rtl="0">
                        <a:spcBef>
                          <a:spcPts val="0"/>
                        </a:spcBef>
                        <a:spcAft>
                          <a:spcPts val="0"/>
                        </a:spcAft>
                        <a:buClr>
                          <a:schemeClr val="dk1"/>
                        </a:buClr>
                        <a:buSzPts val="2400"/>
                        <a:buFont typeface="Cambria"/>
                        <a:buAutoNum type="alphaUcPeriod"/>
                      </a:pPr>
                      <a:r>
                        <a:rPr lang="en-US" sz="2400" b="1"/>
                        <a:t>Disabled parking sign</a:t>
                      </a:r>
                      <a:endParaRPr/>
                    </a:p>
                    <a:p>
                      <a:pPr marL="457200" marR="0" lvl="0" indent="-457200" algn="l" rtl="0">
                        <a:spcBef>
                          <a:spcPts val="0"/>
                        </a:spcBef>
                        <a:spcAft>
                          <a:spcPts val="0"/>
                        </a:spcAft>
                        <a:buClr>
                          <a:schemeClr val="dk1"/>
                        </a:buClr>
                        <a:buSzPts val="2400"/>
                        <a:buFont typeface="Cambria"/>
                        <a:buAutoNum type="alphaUcPeriod"/>
                      </a:pPr>
                      <a:r>
                        <a:rPr lang="en-US" sz="2400" b="1"/>
                        <a:t>Traffic cone</a:t>
                      </a:r>
                      <a:endParaRPr/>
                    </a:p>
                    <a:p>
                      <a:pPr marL="457200" marR="0" lvl="0" indent="-457200" algn="l" rtl="0">
                        <a:spcBef>
                          <a:spcPts val="0"/>
                        </a:spcBef>
                        <a:spcAft>
                          <a:spcPts val="0"/>
                        </a:spcAft>
                        <a:buClr>
                          <a:schemeClr val="dk1"/>
                        </a:buClr>
                        <a:buSzPts val="2400"/>
                        <a:buFont typeface="Cambria"/>
                        <a:buAutoNum type="alphaUcPeriod"/>
                      </a:pPr>
                      <a:r>
                        <a:rPr lang="en-US" sz="2400" b="1"/>
                        <a:t>Mortgage for a home/home survey</a:t>
                      </a:r>
                      <a:endParaRPr/>
                    </a:p>
                    <a:p>
                      <a:pPr marL="457200" marR="0" lvl="0" indent="-457200" algn="l" rtl="0">
                        <a:spcBef>
                          <a:spcPts val="0"/>
                        </a:spcBef>
                        <a:spcAft>
                          <a:spcPts val="0"/>
                        </a:spcAft>
                        <a:buClr>
                          <a:schemeClr val="dk1"/>
                        </a:buClr>
                        <a:buSzPts val="2400"/>
                        <a:buFont typeface="Cambria"/>
                        <a:buAutoNum type="alphaUcPeriod"/>
                      </a:pPr>
                      <a:r>
                        <a:rPr lang="en-US" sz="2400" b="1"/>
                        <a:t>A sign indicting a Drug Free School Zone </a:t>
                      </a:r>
                      <a:endParaRPr/>
                    </a:p>
                    <a:p>
                      <a:pPr marL="457200" marR="0" lvl="0" indent="-457200" algn="l" rtl="0">
                        <a:spcBef>
                          <a:spcPts val="0"/>
                        </a:spcBef>
                        <a:spcAft>
                          <a:spcPts val="0"/>
                        </a:spcAft>
                        <a:buClr>
                          <a:schemeClr val="dk1"/>
                        </a:buClr>
                        <a:buSzPts val="2400"/>
                        <a:buFont typeface="Cambria"/>
                        <a:buAutoNum type="alphaUcPeriod"/>
                      </a:pPr>
                      <a:r>
                        <a:rPr lang="en-US" sz="2400" b="1"/>
                        <a:t>Gang graffiti</a:t>
                      </a:r>
                      <a:endParaRPr/>
                    </a:p>
                    <a:p>
                      <a:pPr marL="457200" marR="0" lvl="0" indent="-457200" algn="l" rtl="0">
                        <a:spcBef>
                          <a:spcPts val="0"/>
                        </a:spcBef>
                        <a:spcAft>
                          <a:spcPts val="0"/>
                        </a:spcAft>
                        <a:buClr>
                          <a:schemeClr val="dk1"/>
                        </a:buClr>
                        <a:buSzPts val="2400"/>
                        <a:buFont typeface="Cambria"/>
                        <a:buAutoNum type="alphaUcPeriod"/>
                      </a:pPr>
                      <a:r>
                        <a:rPr lang="en-US" sz="2400" b="1"/>
                        <a:t>Fence</a:t>
                      </a:r>
                      <a:endParaRPr/>
                    </a:p>
                    <a:p>
                      <a:pPr marL="457200" marR="0" lvl="0" indent="-457200" algn="l" rtl="0">
                        <a:spcBef>
                          <a:spcPts val="0"/>
                        </a:spcBef>
                        <a:spcAft>
                          <a:spcPts val="0"/>
                        </a:spcAft>
                        <a:buClr>
                          <a:schemeClr val="dk1"/>
                        </a:buClr>
                        <a:buSzPts val="2400"/>
                        <a:buFont typeface="Cambria"/>
                        <a:buAutoNum type="alphaUcPeriod"/>
                      </a:pPr>
                      <a:r>
                        <a:rPr lang="en-US" sz="2400" b="1"/>
                        <a:t>Wall</a:t>
                      </a:r>
                      <a:endParaRPr/>
                    </a:p>
                    <a:p>
                      <a:pPr marL="457200" marR="0" lvl="0" indent="-457200" algn="l" rtl="0">
                        <a:spcBef>
                          <a:spcPts val="0"/>
                        </a:spcBef>
                        <a:spcAft>
                          <a:spcPts val="0"/>
                        </a:spcAft>
                        <a:buClr>
                          <a:schemeClr val="dk1"/>
                        </a:buClr>
                        <a:buSzPts val="2400"/>
                        <a:buFont typeface="Cambria"/>
                        <a:buAutoNum type="alphaUcPeriod"/>
                      </a:pPr>
                      <a:r>
                        <a:rPr lang="en-US" sz="2400" b="1"/>
                        <a:t>Law establishing a Drug free School zone</a:t>
                      </a:r>
                      <a:endParaRPr/>
                    </a:p>
                  </a:txBody>
                  <a:tcPr marL="91450" marR="91450" marT="45725" marB="45725"/>
                </a:tc>
                <a:extLst>
                  <a:ext uri="{0D108BD9-81ED-4DB2-BD59-A6C34878D82A}">
                    <a16:rowId xmlns:a16="http://schemas.microsoft.com/office/drawing/2014/main" val="10001"/>
                  </a:ext>
                </a:extLst>
              </a:tr>
              <a:tr h="588425">
                <a:tc>
                  <a:txBody>
                    <a:bodyPr/>
                    <a:lstStyle/>
                    <a:p>
                      <a:pPr marL="342900" marR="0" lvl="0" indent="-228600" algn="l" rtl="0">
                        <a:spcBef>
                          <a:spcPts val="0"/>
                        </a:spcBef>
                        <a:spcAft>
                          <a:spcPts val="0"/>
                        </a:spcAft>
                        <a:buClr>
                          <a:schemeClr val="dk1"/>
                        </a:buClr>
                        <a:buSzPts val="1800"/>
                        <a:buFont typeface="Cambria"/>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mbria"/>
              <a:buNone/>
            </a:pPr>
            <a:r>
              <a:rPr lang="en-US" sz="4400"/>
              <a:t>RECALL - TERMINOLOGY - STATE</a:t>
            </a:r>
            <a:endParaRPr sz="4400"/>
          </a:p>
        </p:txBody>
      </p:sp>
      <p:sp>
        <p:nvSpPr>
          <p:cNvPr id="239" name="Google Shape;239;p36"/>
          <p:cNvSpPr txBox="1">
            <a:spLocks noGrp="1"/>
          </p:cNvSpPr>
          <p:nvPr>
            <p:ph type="body" idx="1"/>
          </p:nvPr>
        </p:nvSpPr>
        <p:spPr>
          <a:xfrm>
            <a:off x="447574" y="1989479"/>
            <a:ext cx="11163300" cy="4366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4057"/>
              <a:buNone/>
            </a:pPr>
            <a:r>
              <a:rPr lang="en-US" sz="4410" b="1" u="sng">
                <a:solidFill>
                  <a:srgbClr val="967910"/>
                </a:solidFill>
              </a:rPr>
              <a:t>To be a State:</a:t>
            </a:r>
            <a:endParaRPr/>
          </a:p>
          <a:p>
            <a:pPr marL="306000" lvl="0" indent="-306000" algn="l" rtl="0">
              <a:lnSpc>
                <a:spcPct val="80000"/>
              </a:lnSpc>
              <a:spcBef>
                <a:spcPts val="1482"/>
              </a:spcBef>
              <a:spcAft>
                <a:spcPts val="0"/>
              </a:spcAft>
              <a:buSzPts val="4057"/>
              <a:buChar char="●"/>
            </a:pPr>
            <a:r>
              <a:rPr lang="en-US" sz="4410" b="1" u="sng">
                <a:solidFill>
                  <a:srgbClr val="967910"/>
                </a:solidFill>
              </a:rPr>
              <a:t>Have a defined BOUNDARY!</a:t>
            </a:r>
            <a:endParaRPr/>
          </a:p>
          <a:p>
            <a:pPr marL="306000" lvl="0" indent="-306000" algn="l" rtl="0">
              <a:lnSpc>
                <a:spcPct val="80000"/>
              </a:lnSpc>
              <a:spcBef>
                <a:spcPts val="1440"/>
              </a:spcBef>
              <a:spcAft>
                <a:spcPts val="0"/>
              </a:spcAft>
              <a:buSzPts val="3864"/>
              <a:buChar char="●"/>
            </a:pPr>
            <a:r>
              <a:rPr lang="en-US" sz="4200" b="1">
                <a:solidFill>
                  <a:srgbClr val="967910"/>
                </a:solidFill>
              </a:rPr>
              <a:t>Contain a permanent ____________________</a:t>
            </a:r>
            <a:endParaRPr/>
          </a:p>
          <a:p>
            <a:pPr marL="306000" lvl="0" indent="-306000" algn="l" rtl="0">
              <a:lnSpc>
                <a:spcPct val="80000"/>
              </a:lnSpc>
              <a:spcBef>
                <a:spcPts val="1440"/>
              </a:spcBef>
              <a:spcAft>
                <a:spcPts val="0"/>
              </a:spcAft>
              <a:buSzPts val="3864"/>
              <a:buChar char="●"/>
            </a:pPr>
            <a:r>
              <a:rPr lang="en-US" sz="4200" b="1">
                <a:solidFill>
                  <a:srgbClr val="967910"/>
                </a:solidFill>
              </a:rPr>
              <a:t>Be ______________ by other states</a:t>
            </a:r>
            <a:endParaRPr sz="4200">
              <a:solidFill>
                <a:srgbClr val="967910"/>
              </a:solidFill>
            </a:endParaRPr>
          </a:p>
          <a:p>
            <a:pPr marL="306000" lvl="0" indent="-306000" algn="l" rtl="0">
              <a:lnSpc>
                <a:spcPct val="80000"/>
              </a:lnSpc>
              <a:spcBef>
                <a:spcPts val="1440"/>
              </a:spcBef>
              <a:spcAft>
                <a:spcPts val="0"/>
              </a:spcAft>
              <a:buSzPts val="3864"/>
              <a:buChar char="●"/>
            </a:pPr>
            <a:r>
              <a:rPr lang="en-US" sz="4200" b="1">
                <a:solidFill>
                  <a:srgbClr val="967910"/>
                </a:solidFill>
              </a:rPr>
              <a:t>Maintain _____________ over its domestic and international affairs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959"/>
              <a:buFont typeface="Cambria"/>
              <a:buNone/>
            </a:pPr>
            <a:r>
              <a:rPr lang="en-US" sz="3959"/>
              <a:t>CURRENT EVENTS AND BOUNDARIES </a:t>
            </a:r>
            <a:br>
              <a:rPr lang="en-US" sz="3959"/>
            </a:br>
            <a:r>
              <a:rPr lang="en-US" sz="3959"/>
              <a:t> AUGUST 2017 </a:t>
            </a:r>
            <a:endParaRPr sz="3959"/>
          </a:p>
        </p:txBody>
      </p:sp>
      <p:sp>
        <p:nvSpPr>
          <p:cNvPr id="246" name="Google Shape;246;p37"/>
          <p:cNvSpPr txBox="1">
            <a:spLocks noGrp="1"/>
          </p:cNvSpPr>
          <p:nvPr>
            <p:ph type="body" idx="1"/>
          </p:nvPr>
        </p:nvSpPr>
        <p:spPr>
          <a:xfrm>
            <a:off x="581209" y="1715952"/>
            <a:ext cx="11163300" cy="436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5520"/>
              <a:buNone/>
            </a:pPr>
            <a:r>
              <a:rPr lang="en-US" sz="6000" b="1" u="sng">
                <a:solidFill>
                  <a:srgbClr val="967910"/>
                </a:solidFill>
                <a:hlinkClick r:id="rId3"/>
              </a:rPr>
              <a:t>China Takes a Hard Line pdf</a:t>
            </a:r>
            <a:endParaRPr sz="6000" b="1">
              <a:solidFill>
                <a:srgbClr val="967910"/>
              </a:solidFill>
            </a:endParaRPr>
          </a:p>
          <a:p>
            <a:pPr marL="306000" lvl="0" indent="0" algn="l" rtl="0">
              <a:spcBef>
                <a:spcPts val="1800"/>
              </a:spcBef>
              <a:spcAft>
                <a:spcPts val="0"/>
              </a:spcAft>
              <a:buSzPts val="5520"/>
              <a:buNone/>
            </a:pPr>
            <a:endParaRPr sz="6000" b="1">
              <a:solidFill>
                <a:srgbClr val="96791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38"/>
          <p:cNvGrpSpPr/>
          <p:nvPr/>
        </p:nvGrpSpPr>
        <p:grpSpPr>
          <a:xfrm>
            <a:off x="203199" y="605366"/>
            <a:ext cx="11209088" cy="5653859"/>
            <a:chOff x="0" y="0"/>
            <a:chExt cx="11209088" cy="5653859"/>
          </a:xfrm>
        </p:grpSpPr>
        <p:sp>
          <p:nvSpPr>
            <p:cNvPr id="253" name="Google Shape;253;p38"/>
            <p:cNvSpPr/>
            <p:nvPr/>
          </p:nvSpPr>
          <p:spPr>
            <a:xfrm>
              <a:off x="2142516" y="2515120"/>
              <a:ext cx="3098369" cy="495518"/>
            </a:xfrm>
            <a:custGeom>
              <a:avLst/>
              <a:gdLst/>
              <a:ahLst/>
              <a:cxnLst/>
              <a:rect l="l" t="t" r="r" b="b"/>
              <a:pathLst>
                <a:path w="120000" h="120000" extrusionOk="0">
                  <a:moveTo>
                    <a:pt x="0" y="120000"/>
                  </a:moveTo>
                  <a:lnTo>
                    <a:pt x="60000" y="120000"/>
                  </a:lnTo>
                  <a:lnTo>
                    <a:pt x="60000" y="0"/>
                  </a:lnTo>
                  <a:lnTo>
                    <a:pt x="120000" y="0"/>
                  </a:lnTo>
                </a:path>
              </a:pathLst>
            </a:custGeom>
            <a:noFill/>
            <a:ln w="12700" cap="rnd" cmpd="sng">
              <a:solidFill>
                <a:srgbClr val="BCA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txBox="1"/>
            <p:nvPr/>
          </p:nvSpPr>
          <p:spPr>
            <a:xfrm>
              <a:off x="3613257" y="2684435"/>
              <a:ext cx="156887" cy="15688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100">
                <a:solidFill>
                  <a:schemeClr val="dk1"/>
                </a:solidFill>
                <a:latin typeface="Cambria"/>
                <a:ea typeface="Cambria"/>
                <a:cs typeface="Cambria"/>
                <a:sym typeface="Cambria"/>
              </a:endParaRPr>
            </a:p>
          </p:txBody>
        </p:sp>
        <p:sp>
          <p:nvSpPr>
            <p:cNvPr id="255" name="Google Shape;255;p38"/>
            <p:cNvSpPr/>
            <p:nvPr/>
          </p:nvSpPr>
          <p:spPr>
            <a:xfrm>
              <a:off x="1761817" y="502211"/>
              <a:ext cx="380699" cy="2508426"/>
            </a:xfrm>
            <a:custGeom>
              <a:avLst/>
              <a:gdLst/>
              <a:ahLst/>
              <a:cxnLst/>
              <a:rect l="l" t="t" r="r" b="b"/>
              <a:pathLst>
                <a:path w="120000" h="120000" extrusionOk="0">
                  <a:moveTo>
                    <a:pt x="120000" y="120000"/>
                  </a:moveTo>
                  <a:lnTo>
                    <a:pt x="0" y="0"/>
                  </a:lnTo>
                </a:path>
              </a:pathLst>
            </a:custGeom>
            <a:noFill/>
            <a:ln w="12700" cap="rnd" cmpd="sng">
              <a:solidFill>
                <a:srgbClr val="BCA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txBox="1"/>
            <p:nvPr/>
          </p:nvSpPr>
          <p:spPr>
            <a:xfrm>
              <a:off x="1888738" y="1692996"/>
              <a:ext cx="126857" cy="1268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900">
                <a:solidFill>
                  <a:schemeClr val="dk1"/>
                </a:solidFill>
                <a:latin typeface="Cambria"/>
                <a:ea typeface="Cambria"/>
                <a:cs typeface="Cambria"/>
                <a:sym typeface="Cambria"/>
              </a:endParaRPr>
            </a:p>
          </p:txBody>
        </p:sp>
        <p:sp>
          <p:nvSpPr>
            <p:cNvPr id="257" name="Google Shape;257;p38"/>
            <p:cNvSpPr/>
            <p:nvPr/>
          </p:nvSpPr>
          <p:spPr>
            <a:xfrm rot="-5400000">
              <a:off x="-1571962" y="1939380"/>
              <a:ext cx="5286441" cy="2142516"/>
            </a:xfrm>
            <a:prstGeom prst="rect">
              <a:avLst/>
            </a:prstGeom>
            <a:gradFill>
              <a:gsLst>
                <a:gs pos="0">
                  <a:srgbClr val="123A53"/>
                </a:gs>
                <a:gs pos="48000">
                  <a:srgbClr val="1C5D84"/>
                </a:gs>
                <a:gs pos="100000">
                  <a:srgbClr val="4DA3D8"/>
                </a:gs>
              </a:gsLst>
              <a:lin ang="162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txBox="1"/>
            <p:nvPr/>
          </p:nvSpPr>
          <p:spPr>
            <a:xfrm rot="-5400000">
              <a:off x="-1571962" y="1939380"/>
              <a:ext cx="5286441" cy="2142516"/>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r>
                <a:rPr lang="en-US" sz="6300">
                  <a:solidFill>
                    <a:schemeClr val="lt1"/>
                  </a:solidFill>
                  <a:latin typeface="Cambria"/>
                  <a:ea typeface="Cambria"/>
                  <a:cs typeface="Cambria"/>
                  <a:sym typeface="Cambria"/>
                </a:rPr>
                <a:t>Political boundaries</a:t>
              </a:r>
              <a:endParaRPr sz="6300">
                <a:solidFill>
                  <a:schemeClr val="lt1"/>
                </a:solidFill>
                <a:latin typeface="Cambria"/>
                <a:ea typeface="Cambria"/>
                <a:cs typeface="Cambria"/>
                <a:sym typeface="Cambria"/>
              </a:endParaRPr>
            </a:p>
          </p:txBody>
        </p:sp>
        <p:sp>
          <p:nvSpPr>
            <p:cNvPr id="259" name="Google Shape;259;p38"/>
            <p:cNvSpPr/>
            <p:nvPr/>
          </p:nvSpPr>
          <p:spPr>
            <a:xfrm>
              <a:off x="1761817" y="0"/>
              <a:ext cx="3294510" cy="1004423"/>
            </a:xfrm>
            <a:prstGeom prst="rect">
              <a:avLst/>
            </a:prstGeom>
            <a:gradFill>
              <a:gsLst>
                <a:gs pos="0">
                  <a:srgbClr val="DFD6E7"/>
                </a:gs>
                <a:gs pos="84000">
                  <a:srgbClr val="DCB938"/>
                </a:gs>
                <a:gs pos="100000">
                  <a:srgbClr val="DCB938"/>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8"/>
            <p:cNvSpPr txBox="1"/>
            <p:nvPr/>
          </p:nvSpPr>
          <p:spPr>
            <a:xfrm>
              <a:off x="1761817" y="0"/>
              <a:ext cx="3294510" cy="1004423"/>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r>
                <a:rPr lang="en-US" sz="6300">
                  <a:solidFill>
                    <a:schemeClr val="lt1"/>
                  </a:solidFill>
                  <a:latin typeface="Cambria"/>
                  <a:ea typeface="Cambria"/>
                  <a:cs typeface="Cambria"/>
                  <a:sym typeface="Cambria"/>
                </a:rPr>
                <a:t>natural</a:t>
              </a:r>
              <a:endParaRPr sz="6300">
                <a:solidFill>
                  <a:schemeClr val="lt1"/>
                </a:solidFill>
                <a:latin typeface="Cambria"/>
                <a:ea typeface="Cambria"/>
                <a:cs typeface="Cambria"/>
                <a:sym typeface="Cambria"/>
              </a:endParaRPr>
            </a:p>
          </p:txBody>
        </p:sp>
        <p:sp>
          <p:nvSpPr>
            <p:cNvPr id="261" name="Google Shape;261;p38"/>
            <p:cNvSpPr/>
            <p:nvPr/>
          </p:nvSpPr>
          <p:spPr>
            <a:xfrm>
              <a:off x="5240886" y="191199"/>
              <a:ext cx="5968203" cy="4647841"/>
            </a:xfrm>
            <a:prstGeom prst="rect">
              <a:avLst/>
            </a:prstGeom>
            <a:gradFill>
              <a:gsLst>
                <a:gs pos="0">
                  <a:srgbClr val="DFD6E7"/>
                </a:gs>
                <a:gs pos="84000">
                  <a:srgbClr val="DCB938"/>
                </a:gs>
                <a:gs pos="100000">
                  <a:srgbClr val="DCB938"/>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txBox="1"/>
            <p:nvPr/>
          </p:nvSpPr>
          <p:spPr>
            <a:xfrm>
              <a:off x="5240886" y="191199"/>
              <a:ext cx="5968203" cy="464784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endParaRPr sz="6300">
                <a:solidFill>
                  <a:schemeClr val="lt1"/>
                </a:solidFill>
                <a:latin typeface="Cambria"/>
                <a:ea typeface="Cambria"/>
                <a:cs typeface="Cambria"/>
                <a:sym typeface="Cambria"/>
              </a:endParaRPr>
            </a:p>
          </p:txBody>
        </p:sp>
      </p:grpSp>
      <p:pic>
        <p:nvPicPr>
          <p:cNvPr id="263" name="Google Shape;263;p38"/>
          <p:cNvPicPr preferRelativeResize="0"/>
          <p:nvPr/>
        </p:nvPicPr>
        <p:blipFill rotWithShape="1">
          <a:blip r:embed="rId3">
            <a:alphaModFix/>
          </a:blip>
          <a:srcRect/>
          <a:stretch/>
        </p:blipFill>
        <p:spPr>
          <a:xfrm>
            <a:off x="5594350" y="605366"/>
            <a:ext cx="5212080" cy="46969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grpSp>
        <p:nvGrpSpPr>
          <p:cNvPr id="269" name="Google Shape;269;p39"/>
          <p:cNvGrpSpPr/>
          <p:nvPr/>
        </p:nvGrpSpPr>
        <p:grpSpPr>
          <a:xfrm>
            <a:off x="203199" y="605366"/>
            <a:ext cx="11209088" cy="5653859"/>
            <a:chOff x="0" y="0"/>
            <a:chExt cx="11209088" cy="5653859"/>
          </a:xfrm>
        </p:grpSpPr>
        <p:sp>
          <p:nvSpPr>
            <p:cNvPr id="270" name="Google Shape;270;p39"/>
            <p:cNvSpPr/>
            <p:nvPr/>
          </p:nvSpPr>
          <p:spPr>
            <a:xfrm>
              <a:off x="2142516" y="2515120"/>
              <a:ext cx="3098369" cy="495518"/>
            </a:xfrm>
            <a:custGeom>
              <a:avLst/>
              <a:gdLst/>
              <a:ahLst/>
              <a:cxnLst/>
              <a:rect l="l" t="t" r="r" b="b"/>
              <a:pathLst>
                <a:path w="120000" h="120000" extrusionOk="0">
                  <a:moveTo>
                    <a:pt x="0" y="120000"/>
                  </a:moveTo>
                  <a:lnTo>
                    <a:pt x="60000" y="120000"/>
                  </a:lnTo>
                  <a:lnTo>
                    <a:pt x="60000" y="0"/>
                  </a:lnTo>
                  <a:lnTo>
                    <a:pt x="120000" y="0"/>
                  </a:lnTo>
                </a:path>
              </a:pathLst>
            </a:custGeom>
            <a:noFill/>
            <a:ln w="12700" cap="rnd" cmpd="sng">
              <a:solidFill>
                <a:srgbClr val="BCA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p:cNvSpPr txBox="1"/>
            <p:nvPr/>
          </p:nvSpPr>
          <p:spPr>
            <a:xfrm>
              <a:off x="3613257" y="2684435"/>
              <a:ext cx="156887" cy="15688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100">
                <a:solidFill>
                  <a:schemeClr val="dk1"/>
                </a:solidFill>
                <a:latin typeface="Cambria"/>
                <a:ea typeface="Cambria"/>
                <a:cs typeface="Cambria"/>
                <a:sym typeface="Cambria"/>
              </a:endParaRPr>
            </a:p>
          </p:txBody>
        </p:sp>
        <p:sp>
          <p:nvSpPr>
            <p:cNvPr id="272" name="Google Shape;272;p39"/>
            <p:cNvSpPr/>
            <p:nvPr/>
          </p:nvSpPr>
          <p:spPr>
            <a:xfrm>
              <a:off x="1761817" y="502211"/>
              <a:ext cx="380699" cy="2508426"/>
            </a:xfrm>
            <a:custGeom>
              <a:avLst/>
              <a:gdLst/>
              <a:ahLst/>
              <a:cxnLst/>
              <a:rect l="l" t="t" r="r" b="b"/>
              <a:pathLst>
                <a:path w="120000" h="120000" extrusionOk="0">
                  <a:moveTo>
                    <a:pt x="120000" y="120000"/>
                  </a:moveTo>
                  <a:lnTo>
                    <a:pt x="0" y="0"/>
                  </a:lnTo>
                </a:path>
              </a:pathLst>
            </a:custGeom>
            <a:noFill/>
            <a:ln w="12700" cap="rnd" cmpd="sng">
              <a:solidFill>
                <a:srgbClr val="BCA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9"/>
            <p:cNvSpPr txBox="1"/>
            <p:nvPr/>
          </p:nvSpPr>
          <p:spPr>
            <a:xfrm>
              <a:off x="1888738" y="1692996"/>
              <a:ext cx="126857" cy="1268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900">
                <a:solidFill>
                  <a:schemeClr val="dk1"/>
                </a:solidFill>
                <a:latin typeface="Cambria"/>
                <a:ea typeface="Cambria"/>
                <a:cs typeface="Cambria"/>
                <a:sym typeface="Cambria"/>
              </a:endParaRPr>
            </a:p>
          </p:txBody>
        </p:sp>
        <p:sp>
          <p:nvSpPr>
            <p:cNvPr id="274" name="Google Shape;274;p39"/>
            <p:cNvSpPr/>
            <p:nvPr/>
          </p:nvSpPr>
          <p:spPr>
            <a:xfrm rot="-5400000">
              <a:off x="-1571962" y="1939380"/>
              <a:ext cx="5286441" cy="2142516"/>
            </a:xfrm>
            <a:prstGeom prst="rect">
              <a:avLst/>
            </a:prstGeom>
            <a:gradFill>
              <a:gsLst>
                <a:gs pos="0">
                  <a:srgbClr val="123A53"/>
                </a:gs>
                <a:gs pos="48000">
                  <a:srgbClr val="1C5D84"/>
                </a:gs>
                <a:gs pos="100000">
                  <a:srgbClr val="4DA3D8"/>
                </a:gs>
              </a:gsLst>
              <a:lin ang="162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9"/>
            <p:cNvSpPr txBox="1"/>
            <p:nvPr/>
          </p:nvSpPr>
          <p:spPr>
            <a:xfrm rot="-5400000">
              <a:off x="-1571962" y="1939380"/>
              <a:ext cx="5286441" cy="2142516"/>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r>
                <a:rPr lang="en-US" sz="6300">
                  <a:solidFill>
                    <a:schemeClr val="lt1"/>
                  </a:solidFill>
                  <a:latin typeface="Cambria"/>
                  <a:ea typeface="Cambria"/>
                  <a:cs typeface="Cambria"/>
                  <a:sym typeface="Cambria"/>
                </a:rPr>
                <a:t>Political boundaries</a:t>
              </a:r>
              <a:endParaRPr sz="6300">
                <a:solidFill>
                  <a:schemeClr val="lt1"/>
                </a:solidFill>
                <a:latin typeface="Cambria"/>
                <a:ea typeface="Cambria"/>
                <a:cs typeface="Cambria"/>
                <a:sym typeface="Cambria"/>
              </a:endParaRPr>
            </a:p>
          </p:txBody>
        </p:sp>
        <p:sp>
          <p:nvSpPr>
            <p:cNvPr id="276" name="Google Shape;276;p39"/>
            <p:cNvSpPr/>
            <p:nvPr/>
          </p:nvSpPr>
          <p:spPr>
            <a:xfrm>
              <a:off x="1761817" y="0"/>
              <a:ext cx="3294510" cy="1004423"/>
            </a:xfrm>
            <a:prstGeom prst="rect">
              <a:avLst/>
            </a:prstGeom>
            <a:gradFill>
              <a:gsLst>
                <a:gs pos="0">
                  <a:srgbClr val="DFD6E7"/>
                </a:gs>
                <a:gs pos="84000">
                  <a:srgbClr val="DCB938"/>
                </a:gs>
                <a:gs pos="100000">
                  <a:srgbClr val="DCB938"/>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9"/>
            <p:cNvSpPr txBox="1"/>
            <p:nvPr/>
          </p:nvSpPr>
          <p:spPr>
            <a:xfrm>
              <a:off x="1761817" y="0"/>
              <a:ext cx="3294510" cy="1004423"/>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r>
                <a:rPr lang="en-US" sz="6300">
                  <a:solidFill>
                    <a:schemeClr val="lt1"/>
                  </a:solidFill>
                  <a:latin typeface="Cambria"/>
                  <a:ea typeface="Cambria"/>
                  <a:cs typeface="Cambria"/>
                  <a:sym typeface="Cambria"/>
                </a:rPr>
                <a:t>natural</a:t>
              </a:r>
              <a:endParaRPr sz="6300">
                <a:solidFill>
                  <a:schemeClr val="lt1"/>
                </a:solidFill>
                <a:latin typeface="Cambria"/>
                <a:ea typeface="Cambria"/>
                <a:cs typeface="Cambria"/>
                <a:sym typeface="Cambria"/>
              </a:endParaRPr>
            </a:p>
          </p:txBody>
        </p:sp>
        <p:sp>
          <p:nvSpPr>
            <p:cNvPr id="278" name="Google Shape;278;p39"/>
            <p:cNvSpPr/>
            <p:nvPr/>
          </p:nvSpPr>
          <p:spPr>
            <a:xfrm>
              <a:off x="5240886" y="191199"/>
              <a:ext cx="5968203" cy="4647841"/>
            </a:xfrm>
            <a:prstGeom prst="rect">
              <a:avLst/>
            </a:prstGeom>
            <a:gradFill>
              <a:gsLst>
                <a:gs pos="0">
                  <a:srgbClr val="DFD6E7"/>
                </a:gs>
                <a:gs pos="84000">
                  <a:srgbClr val="DCB938"/>
                </a:gs>
                <a:gs pos="100000">
                  <a:srgbClr val="DCB938"/>
                </a:gs>
              </a:gsLst>
              <a:lin ang="54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9"/>
            <p:cNvSpPr txBox="1"/>
            <p:nvPr/>
          </p:nvSpPr>
          <p:spPr>
            <a:xfrm>
              <a:off x="5240886" y="191199"/>
              <a:ext cx="5968203" cy="4647841"/>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endParaRPr sz="6300">
                <a:solidFill>
                  <a:schemeClr val="lt1"/>
                </a:solidFill>
                <a:latin typeface="Cambria"/>
                <a:ea typeface="Cambria"/>
                <a:cs typeface="Cambria"/>
                <a:sym typeface="Cambria"/>
              </a:endParaRPr>
            </a:p>
          </p:txBody>
        </p:sp>
      </p:grpSp>
      <p:pic>
        <p:nvPicPr>
          <p:cNvPr id="280" name="Google Shape;280;p39"/>
          <p:cNvPicPr preferRelativeResize="0"/>
          <p:nvPr/>
        </p:nvPicPr>
        <p:blipFill rotWithShape="1">
          <a:blip r:embed="rId3">
            <a:alphaModFix/>
          </a:blip>
          <a:srcRect/>
          <a:stretch/>
        </p:blipFill>
        <p:spPr>
          <a:xfrm>
            <a:off x="5361459" y="717020"/>
            <a:ext cx="6830541" cy="5686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40"/>
          <p:cNvGrpSpPr/>
          <p:nvPr/>
        </p:nvGrpSpPr>
        <p:grpSpPr>
          <a:xfrm>
            <a:off x="449266" y="1131838"/>
            <a:ext cx="5693457" cy="5418667"/>
            <a:chOff x="246067" y="-1"/>
            <a:chExt cx="5693457" cy="5418667"/>
          </a:xfrm>
        </p:grpSpPr>
        <p:sp>
          <p:nvSpPr>
            <p:cNvPr id="287" name="Google Shape;287;p40"/>
            <p:cNvSpPr/>
            <p:nvPr/>
          </p:nvSpPr>
          <p:spPr>
            <a:xfrm>
              <a:off x="2442171" y="2709333"/>
              <a:ext cx="120440" cy="2194560"/>
            </a:xfrm>
            <a:custGeom>
              <a:avLst/>
              <a:gdLst/>
              <a:ahLst/>
              <a:cxnLst/>
              <a:rect l="l" t="t" r="r" b="b"/>
              <a:pathLst>
                <a:path w="120000" h="120000" extrusionOk="0">
                  <a:moveTo>
                    <a:pt x="0" y="0"/>
                  </a:moveTo>
                  <a:lnTo>
                    <a:pt x="60000" y="0"/>
                  </a:lnTo>
                  <a:lnTo>
                    <a:pt x="60000" y="120000"/>
                  </a:lnTo>
                  <a:lnTo>
                    <a:pt x="120000" y="120000"/>
                  </a:lnTo>
                </a:path>
              </a:pathLst>
            </a:custGeom>
            <a:noFill/>
            <a:ln w="12700" cap="rnd" cmpd="sng">
              <a:solidFill>
                <a:srgbClr val="BCA4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p:nvPr/>
          </p:nvSpPr>
          <p:spPr>
            <a:xfrm>
              <a:off x="2447445" y="3751667"/>
              <a:ext cx="109893" cy="1098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800">
                <a:solidFill>
                  <a:schemeClr val="dk1"/>
                </a:solidFill>
                <a:latin typeface="Cambria"/>
                <a:ea typeface="Cambria"/>
                <a:cs typeface="Cambria"/>
                <a:sym typeface="Cambria"/>
              </a:endParaRPr>
            </a:p>
          </p:txBody>
        </p:sp>
        <p:sp>
          <p:nvSpPr>
            <p:cNvPr id="289" name="Google Shape;289;p40"/>
            <p:cNvSpPr/>
            <p:nvPr/>
          </p:nvSpPr>
          <p:spPr>
            <a:xfrm rot="-5400000">
              <a:off x="-1365214" y="1611280"/>
              <a:ext cx="5418667" cy="2196105"/>
            </a:xfrm>
            <a:prstGeom prst="rect">
              <a:avLst/>
            </a:prstGeom>
            <a:gradFill>
              <a:gsLst>
                <a:gs pos="0">
                  <a:srgbClr val="123A53"/>
                </a:gs>
                <a:gs pos="48000">
                  <a:srgbClr val="1C5D84"/>
                </a:gs>
                <a:gs pos="100000">
                  <a:srgbClr val="4DA3D8"/>
                </a:gs>
              </a:gsLst>
              <a:lin ang="162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txBox="1"/>
            <p:nvPr/>
          </p:nvSpPr>
          <p:spPr>
            <a:xfrm rot="-5400000">
              <a:off x="-1365214" y="1611280"/>
              <a:ext cx="5418667" cy="2196105"/>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None/>
              </a:pPr>
              <a:r>
                <a:rPr lang="en-US" sz="6300">
                  <a:solidFill>
                    <a:schemeClr val="lt1"/>
                  </a:solidFill>
                  <a:latin typeface="Cambria"/>
                  <a:ea typeface="Cambria"/>
                  <a:cs typeface="Cambria"/>
                  <a:sym typeface="Cambria"/>
                </a:rPr>
                <a:t>Political boundaries</a:t>
              </a:r>
              <a:endParaRPr sz="6300">
                <a:solidFill>
                  <a:schemeClr val="lt1"/>
                </a:solidFill>
                <a:latin typeface="Cambria"/>
                <a:ea typeface="Cambria"/>
                <a:cs typeface="Cambria"/>
                <a:sym typeface="Cambria"/>
              </a:endParaRPr>
            </a:p>
          </p:txBody>
        </p:sp>
        <p:sp>
          <p:nvSpPr>
            <p:cNvPr id="291" name="Google Shape;291;p40"/>
            <p:cNvSpPr/>
            <p:nvPr/>
          </p:nvSpPr>
          <p:spPr>
            <a:xfrm>
              <a:off x="2562611" y="4389120"/>
              <a:ext cx="3376913" cy="1029546"/>
            </a:xfrm>
            <a:prstGeom prst="rect">
              <a:avLst/>
            </a:prstGeom>
            <a:gradFill>
              <a:gsLst>
                <a:gs pos="0">
                  <a:srgbClr val="FFFFFF"/>
                </a:gs>
                <a:gs pos="28000">
                  <a:srgbClr val="FFFFFF"/>
                </a:gs>
                <a:gs pos="100000">
                  <a:schemeClr val="accent5"/>
                </a:gs>
              </a:gsLst>
              <a:path path="circle">
                <a:fillToRect l="50000" t="50000" r="50000" b="50000"/>
              </a:path>
              <a:tileRect/>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txBox="1"/>
            <p:nvPr/>
          </p:nvSpPr>
          <p:spPr>
            <a:xfrm>
              <a:off x="2562611" y="4389120"/>
              <a:ext cx="3376913" cy="10295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6000">
                  <a:latin typeface="Cambria"/>
                  <a:ea typeface="Cambria"/>
                  <a:cs typeface="Cambria"/>
                  <a:sym typeface="Cambria"/>
                </a:rPr>
                <a:t>geometric</a:t>
              </a:r>
              <a:endParaRPr sz="6000">
                <a:latin typeface="Cambria"/>
                <a:ea typeface="Cambria"/>
                <a:cs typeface="Cambria"/>
                <a:sym typeface="Cambria"/>
              </a:endParaRPr>
            </a:p>
          </p:txBody>
        </p:sp>
      </p:grpSp>
      <p:sp>
        <p:nvSpPr>
          <p:cNvPr id="293" name="Google Shape;293;p40"/>
          <p:cNvSpPr txBox="1"/>
          <p:nvPr/>
        </p:nvSpPr>
        <p:spPr>
          <a:xfrm>
            <a:off x="6496916" y="5965731"/>
            <a:ext cx="2971800" cy="584775"/>
          </a:xfrm>
          <a:prstGeom prst="rect">
            <a:avLst/>
          </a:prstGeom>
          <a:gradFill>
            <a:gsLst>
              <a:gs pos="0">
                <a:srgbClr val="FFFFFF"/>
              </a:gs>
              <a:gs pos="16000">
                <a:srgbClr val="FFFFFF"/>
              </a:gs>
              <a:gs pos="100000">
                <a:schemeClr val="accent5"/>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latin typeface="Cambria"/>
                <a:ea typeface="Cambria"/>
                <a:cs typeface="Cambria"/>
                <a:sym typeface="Cambria"/>
              </a:rPr>
              <a:t>Libya and Egypt</a:t>
            </a:r>
            <a:endParaRPr/>
          </a:p>
        </p:txBody>
      </p:sp>
      <p:pic>
        <p:nvPicPr>
          <p:cNvPr id="294" name="Google Shape;294;p40"/>
          <p:cNvPicPr preferRelativeResize="0"/>
          <p:nvPr/>
        </p:nvPicPr>
        <p:blipFill rotWithShape="1">
          <a:blip r:embed="rId3">
            <a:alphaModFix/>
          </a:blip>
          <a:srcRect/>
          <a:stretch/>
        </p:blipFill>
        <p:spPr>
          <a:xfrm>
            <a:off x="5645738" y="776000"/>
            <a:ext cx="6098586" cy="4492625"/>
          </a:xfrm>
          <a:prstGeom prst="rect">
            <a:avLst/>
          </a:prstGeom>
          <a:noFill/>
          <a:ln w="28575" cap="flat" cmpd="sng">
            <a:solidFill>
              <a:srgbClr val="BCA44C"/>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5"/>
          <p:cNvPicPr preferRelativeResize="0"/>
          <p:nvPr/>
        </p:nvPicPr>
        <p:blipFill rotWithShape="1">
          <a:blip r:embed="rId3">
            <a:alphaModFix/>
          </a:blip>
          <a:srcRect/>
          <a:stretch/>
        </p:blipFill>
        <p:spPr>
          <a:xfrm>
            <a:off x="1944272" y="177640"/>
            <a:ext cx="8716295" cy="6445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41"/>
          <p:cNvGrpSpPr/>
          <p:nvPr/>
        </p:nvGrpSpPr>
        <p:grpSpPr>
          <a:xfrm>
            <a:off x="2475413" y="1131838"/>
            <a:ext cx="2196105" cy="5418667"/>
            <a:chOff x="2272214" y="-1"/>
            <a:chExt cx="2196105" cy="5418667"/>
          </a:xfrm>
        </p:grpSpPr>
        <p:sp>
          <p:nvSpPr>
            <p:cNvPr id="301" name="Google Shape;301;p41"/>
            <p:cNvSpPr/>
            <p:nvPr/>
          </p:nvSpPr>
          <p:spPr>
            <a:xfrm rot="-5400000">
              <a:off x="660933" y="1611280"/>
              <a:ext cx="5418667" cy="2196105"/>
            </a:xfrm>
            <a:prstGeom prst="rect">
              <a:avLst/>
            </a:prstGeom>
            <a:gradFill>
              <a:gsLst>
                <a:gs pos="0">
                  <a:srgbClr val="123A53"/>
                </a:gs>
                <a:gs pos="48000">
                  <a:srgbClr val="1C5D84"/>
                </a:gs>
                <a:gs pos="100000">
                  <a:srgbClr val="4DA3D8"/>
                </a:gs>
              </a:gsLst>
              <a:lin ang="16200000" scaled="0"/>
            </a:gradFill>
            <a:ln>
              <a:noFill/>
            </a:ln>
            <a:effectLst>
              <a:outerShdw blurRad="38100" dist="25400" dir="5400000" rotWithShape="0">
                <a:srgbClr val="000000">
                  <a:alpha val="5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1"/>
            <p:cNvSpPr txBox="1"/>
            <p:nvPr/>
          </p:nvSpPr>
          <p:spPr>
            <a:xfrm rot="-5400000">
              <a:off x="660933" y="1611280"/>
              <a:ext cx="5418667" cy="2196105"/>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6400">
                  <a:solidFill>
                    <a:srgbClr val="00B0F0"/>
                  </a:solidFill>
                  <a:latin typeface="Cambria"/>
                  <a:ea typeface="Cambria"/>
                  <a:cs typeface="Cambria"/>
                  <a:sym typeface="Cambria"/>
                </a:rPr>
                <a:t>Cultural boundaries</a:t>
              </a:r>
              <a:endParaRPr sz="6400">
                <a:solidFill>
                  <a:srgbClr val="00B0F0"/>
                </a:solidFill>
                <a:latin typeface="Cambria"/>
                <a:ea typeface="Cambria"/>
                <a:cs typeface="Cambria"/>
                <a:sym typeface="Cambria"/>
              </a:endParaRPr>
            </a:p>
          </p:txBody>
        </p:sp>
      </p:grpSp>
      <p:pic>
        <p:nvPicPr>
          <p:cNvPr id="303" name="Google Shape;303;p41"/>
          <p:cNvPicPr preferRelativeResize="0"/>
          <p:nvPr/>
        </p:nvPicPr>
        <p:blipFill rotWithShape="1">
          <a:blip r:embed="rId3">
            <a:alphaModFix/>
          </a:blip>
          <a:srcRect/>
          <a:stretch/>
        </p:blipFill>
        <p:spPr>
          <a:xfrm>
            <a:off x="7165710" y="4143375"/>
            <a:ext cx="3832490" cy="2550542"/>
          </a:xfrm>
          <a:prstGeom prst="rect">
            <a:avLst/>
          </a:prstGeom>
          <a:noFill/>
          <a:ln>
            <a:noFill/>
          </a:ln>
        </p:spPr>
      </p:pic>
      <p:pic>
        <p:nvPicPr>
          <p:cNvPr id="304" name="Google Shape;304;p41"/>
          <p:cNvPicPr preferRelativeResize="0"/>
          <p:nvPr/>
        </p:nvPicPr>
        <p:blipFill rotWithShape="1">
          <a:blip r:embed="rId4">
            <a:alphaModFix/>
          </a:blip>
          <a:srcRect/>
          <a:stretch/>
        </p:blipFill>
        <p:spPr>
          <a:xfrm>
            <a:off x="7165710" y="1352550"/>
            <a:ext cx="3832490" cy="24181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959"/>
              <a:buFont typeface="Cambria"/>
              <a:buNone/>
            </a:pPr>
            <a:r>
              <a:rPr lang="en-US" sz="3959"/>
              <a:t>LIMITED SOVEREIGNTY AND INTERNATIONAL BOUNDARY DISPUTES</a:t>
            </a:r>
            <a:endParaRPr sz="3959" i="1">
              <a:solidFill>
                <a:srgbClr val="9E87B7"/>
              </a:solidFill>
            </a:endParaRPr>
          </a:p>
        </p:txBody>
      </p:sp>
      <p:sp>
        <p:nvSpPr>
          <p:cNvPr id="311" name="Google Shape;311;p42"/>
          <p:cNvSpPr txBox="1">
            <a:spLocks noGrp="1"/>
          </p:cNvSpPr>
          <p:nvPr>
            <p:ph type="body" idx="1"/>
          </p:nvPr>
        </p:nvSpPr>
        <p:spPr>
          <a:xfrm>
            <a:off x="200025" y="1989479"/>
            <a:ext cx="11991975" cy="486852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08"/>
              <a:buNone/>
            </a:pPr>
            <a:r>
              <a:rPr lang="en-US" sz="2400" b="1">
                <a:solidFill>
                  <a:srgbClr val="00B0F0"/>
                </a:solidFill>
              </a:rPr>
              <a:t>Four types of boundary </a:t>
            </a:r>
            <a:r>
              <a:rPr lang="en-US" sz="2400" b="1" i="1" u="sng">
                <a:solidFill>
                  <a:srgbClr val="00B0F0"/>
                </a:solidFill>
              </a:rPr>
              <a:t>disputes</a:t>
            </a:r>
            <a:r>
              <a:rPr lang="en-US" sz="2400" b="1" i="1" u="sng">
                <a:solidFill>
                  <a:srgbClr val="967910"/>
                </a:solidFill>
              </a:rPr>
              <a:t>.</a:t>
            </a:r>
            <a:endParaRPr/>
          </a:p>
          <a:p>
            <a:pPr marL="306000" lvl="0" indent="-306000" algn="l" rtl="0">
              <a:lnSpc>
                <a:spcPct val="80000"/>
              </a:lnSpc>
              <a:spcBef>
                <a:spcPts val="1160"/>
              </a:spcBef>
              <a:spcAft>
                <a:spcPts val="0"/>
              </a:spcAft>
              <a:buSzPts val="2576"/>
              <a:buChar char="●"/>
            </a:pPr>
            <a:r>
              <a:rPr lang="en-US" sz="2800" b="1" u="sng">
                <a:solidFill>
                  <a:srgbClr val="967910"/>
                </a:solidFill>
              </a:rPr>
              <a:t>Definitional </a:t>
            </a:r>
            <a:r>
              <a:rPr lang="en-US" sz="2800" b="1">
                <a:solidFill>
                  <a:srgbClr val="967910"/>
                </a:solidFill>
              </a:rPr>
              <a:t>– cannot agree on map interpretation of boundaries </a:t>
            </a:r>
            <a:endParaRPr/>
          </a:p>
          <a:p>
            <a:pPr marL="306000" lvl="0" indent="-306000" algn="l" rtl="0">
              <a:lnSpc>
                <a:spcPct val="80000"/>
              </a:lnSpc>
              <a:spcBef>
                <a:spcPts val="1160"/>
              </a:spcBef>
              <a:spcAft>
                <a:spcPts val="0"/>
              </a:spcAft>
              <a:buSzPts val="2576"/>
              <a:buChar char="●"/>
            </a:pPr>
            <a:r>
              <a:rPr lang="en-US" sz="2800" b="1" u="sng">
                <a:solidFill>
                  <a:srgbClr val="967910"/>
                </a:solidFill>
              </a:rPr>
              <a:t>Locational</a:t>
            </a:r>
            <a:r>
              <a:rPr lang="en-US" sz="2800" b="1">
                <a:solidFill>
                  <a:srgbClr val="967910"/>
                </a:solidFill>
              </a:rPr>
              <a:t> 🡪 Germany disagreed with the location of the boundary with Poland after WWI. This led to a type of expansionism called IRREDENTISM  🡪</a:t>
            </a:r>
            <a:endParaRPr/>
          </a:p>
          <a:p>
            <a:pPr marL="306000" lvl="0" indent="-142424" algn="l" rtl="0">
              <a:lnSpc>
                <a:spcPct val="80000"/>
              </a:lnSpc>
              <a:spcBef>
                <a:spcPts val="1160"/>
              </a:spcBef>
              <a:spcAft>
                <a:spcPts val="0"/>
              </a:spcAft>
              <a:buSzPts val="2576"/>
              <a:buNone/>
            </a:pPr>
            <a:endParaRPr sz="2800" b="1">
              <a:solidFill>
                <a:srgbClr val="967910"/>
              </a:solidFill>
            </a:endParaRPr>
          </a:p>
          <a:p>
            <a:pPr marL="306000" lvl="0" indent="-306000" algn="l" rtl="0">
              <a:lnSpc>
                <a:spcPct val="80000"/>
              </a:lnSpc>
              <a:spcBef>
                <a:spcPts val="1160"/>
              </a:spcBef>
              <a:spcAft>
                <a:spcPts val="0"/>
              </a:spcAft>
              <a:buSzPts val="2576"/>
              <a:buChar char="●"/>
            </a:pPr>
            <a:r>
              <a:rPr lang="en-US" sz="2800" b="1" u="sng">
                <a:solidFill>
                  <a:srgbClr val="967910"/>
                </a:solidFill>
              </a:rPr>
              <a:t>Operational</a:t>
            </a:r>
            <a:r>
              <a:rPr lang="en-US" sz="2800" b="1">
                <a:solidFill>
                  <a:srgbClr val="967910"/>
                </a:solidFill>
              </a:rPr>
              <a:t> – problems with how a boundary functions.</a:t>
            </a:r>
            <a:endParaRPr/>
          </a:p>
          <a:p>
            <a:pPr marL="306000" lvl="0" indent="-142424" algn="l" rtl="0">
              <a:lnSpc>
                <a:spcPct val="80000"/>
              </a:lnSpc>
              <a:spcBef>
                <a:spcPts val="1160"/>
              </a:spcBef>
              <a:spcAft>
                <a:spcPts val="0"/>
              </a:spcAft>
              <a:buSzPts val="2576"/>
              <a:buNone/>
            </a:pPr>
            <a:endParaRPr sz="2800" b="1">
              <a:solidFill>
                <a:srgbClr val="967910"/>
              </a:solidFill>
            </a:endParaRPr>
          </a:p>
          <a:p>
            <a:pPr marL="306000" lvl="0" indent="-306000" algn="l" rtl="0">
              <a:lnSpc>
                <a:spcPct val="80000"/>
              </a:lnSpc>
              <a:spcBef>
                <a:spcPts val="1160"/>
              </a:spcBef>
              <a:spcAft>
                <a:spcPts val="0"/>
              </a:spcAft>
              <a:buSzPts val="2576"/>
              <a:buChar char="●"/>
            </a:pPr>
            <a:r>
              <a:rPr lang="en-US" sz="2800" b="1" u="sng">
                <a:solidFill>
                  <a:srgbClr val="967910"/>
                </a:solidFill>
              </a:rPr>
              <a:t>Allocational</a:t>
            </a:r>
            <a:r>
              <a:rPr lang="en-US" sz="2800" b="1">
                <a:solidFill>
                  <a:srgbClr val="967910"/>
                </a:solidFill>
              </a:rPr>
              <a:t> – boundary divides natural resources – in 1990, Iraq invaded Kuwait, claiming Kuwait drilled too many wells, obliquely extracting oil from Iraq’s land.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3"/>
          <p:cNvPicPr preferRelativeResize="0"/>
          <p:nvPr/>
        </p:nvPicPr>
        <p:blipFill rotWithShape="1">
          <a:blip r:embed="rId3">
            <a:alphaModFix/>
          </a:blip>
          <a:srcRect/>
          <a:stretch/>
        </p:blipFill>
        <p:spPr>
          <a:xfrm>
            <a:off x="0" y="0"/>
            <a:ext cx="12192000" cy="66151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p:nvPr/>
        </p:nvSpPr>
        <p:spPr>
          <a:xfrm>
            <a:off x="314424" y="584016"/>
            <a:ext cx="1129845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Boundaries Influence Identity, Interaction and Exchange</a:t>
            </a:r>
            <a:endParaRPr sz="3200" b="1">
              <a:solidFill>
                <a:srgbClr val="C00000"/>
              </a:solidFill>
              <a:latin typeface="Cambria"/>
              <a:ea typeface="Cambria"/>
              <a:cs typeface="Cambria"/>
              <a:sym typeface="Cambria"/>
            </a:endParaRPr>
          </a:p>
        </p:txBody>
      </p:sp>
      <p:sp>
        <p:nvSpPr>
          <p:cNvPr id="323" name="Google Shape;323;p44"/>
          <p:cNvSpPr txBox="1"/>
          <p:nvPr/>
        </p:nvSpPr>
        <p:spPr>
          <a:xfrm>
            <a:off x="587948" y="1607127"/>
            <a:ext cx="10329434" cy="4524315"/>
          </a:xfrm>
          <a:prstGeom prst="rect">
            <a:avLst/>
          </a:prstGeom>
          <a:noFill/>
          <a:ln w="635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mbria"/>
                <a:ea typeface="Cambria"/>
                <a:cs typeface="Cambria"/>
                <a:sym typeface="Cambria"/>
              </a:rPr>
              <a:t>This can be positive – After WWII,  The European Union relaxed the borders</a:t>
            </a:r>
            <a:endParaRPr/>
          </a:p>
          <a:p>
            <a:pPr marL="0" marR="0" lvl="0" indent="0" algn="l" rtl="0">
              <a:spcBef>
                <a:spcPts val="0"/>
              </a:spcBef>
              <a:spcAft>
                <a:spcPts val="0"/>
              </a:spcAft>
              <a:buNone/>
            </a:pPr>
            <a:r>
              <a:rPr lang="en-US" sz="3600">
                <a:solidFill>
                  <a:schemeClr val="dk1"/>
                </a:solidFill>
                <a:latin typeface="Cambria"/>
                <a:ea typeface="Cambria"/>
                <a:cs typeface="Cambria"/>
                <a:sym typeface="Cambria"/>
              </a:rPr>
              <a:t> between European states and their neighbors. With a freer flow of people and goods, there was less conflict.</a:t>
            </a:r>
            <a:endParaRPr/>
          </a:p>
          <a:p>
            <a:pPr marL="0" marR="0" lvl="0" indent="0" algn="l" rtl="0">
              <a:spcBef>
                <a:spcPts val="0"/>
              </a:spcBef>
              <a:spcAft>
                <a:spcPts val="0"/>
              </a:spcAft>
              <a:buNone/>
            </a:pPr>
            <a:endParaRPr sz="3600">
              <a:solidFill>
                <a:schemeClr val="dk1"/>
              </a:solidFill>
              <a:latin typeface="Cambria"/>
              <a:ea typeface="Cambria"/>
              <a:cs typeface="Cambria"/>
              <a:sym typeface="Cambria"/>
            </a:endParaRPr>
          </a:p>
          <a:p>
            <a:pPr marL="0" marR="0" lvl="0" indent="0" algn="l" rtl="0">
              <a:spcBef>
                <a:spcPts val="0"/>
              </a:spcBef>
              <a:spcAft>
                <a:spcPts val="0"/>
              </a:spcAft>
              <a:buNone/>
            </a:pPr>
            <a:r>
              <a:rPr lang="en-US" sz="3600">
                <a:solidFill>
                  <a:schemeClr val="dk1"/>
                </a:solidFill>
                <a:latin typeface="Cambria"/>
                <a:ea typeface="Cambria"/>
                <a:cs typeface="Cambria"/>
                <a:sym typeface="Cambria"/>
              </a:rPr>
              <a:t>This can be negative – The DMZ in Korea in 1953 – created two countries with little communication.</a:t>
            </a:r>
            <a:endParaRPr sz="3600">
              <a:solidFill>
                <a:schemeClr val="dk1"/>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p:nvPr/>
        </p:nvSpPr>
        <p:spPr>
          <a:xfrm>
            <a:off x="314424" y="584016"/>
            <a:ext cx="1129845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C00000"/>
                </a:solidFill>
                <a:latin typeface="Cambria"/>
                <a:ea typeface="Cambria"/>
                <a:cs typeface="Cambria"/>
                <a:sym typeface="Cambria"/>
              </a:rPr>
              <a:t>The Law of the Sea</a:t>
            </a:r>
            <a:endParaRPr sz="4000" b="1">
              <a:solidFill>
                <a:srgbClr val="C00000"/>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p:nvPr/>
        </p:nvSpPr>
        <p:spPr>
          <a:xfrm>
            <a:off x="314424" y="584016"/>
            <a:ext cx="1129845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36" name="Google Shape;336;p46"/>
          <p:cNvSpPr txBox="1"/>
          <p:nvPr/>
        </p:nvSpPr>
        <p:spPr>
          <a:xfrm>
            <a:off x="848156" y="1607127"/>
            <a:ext cx="10495688" cy="3785652"/>
          </a:xfrm>
          <a:prstGeom prst="rect">
            <a:avLst/>
          </a:prstGeom>
          <a:no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If the vertical plane determines airspace and subterranean borders on land, how do we deal with borders at sea?</a:t>
            </a:r>
            <a:endParaRPr sz="48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43" name="Google Shape;343;p47"/>
          <p:cNvSpPr txBox="1"/>
          <p:nvPr/>
        </p:nvSpPr>
        <p:spPr>
          <a:xfrm>
            <a:off x="848156" y="1607127"/>
            <a:ext cx="10495688" cy="4524315"/>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Only in the last half of the </a:t>
            </a:r>
            <a:r>
              <a:rPr lang="en-US" sz="4800" b="1" i="1">
                <a:solidFill>
                  <a:schemeClr val="dk1"/>
                </a:solidFill>
                <a:latin typeface="Arial"/>
                <a:ea typeface="Arial"/>
                <a:cs typeface="Arial"/>
                <a:sym typeface="Arial"/>
              </a:rPr>
              <a:t>twentieth century </a:t>
            </a:r>
            <a:r>
              <a:rPr lang="en-US" sz="4800">
                <a:solidFill>
                  <a:schemeClr val="dk1"/>
                </a:solidFill>
                <a:latin typeface="Arial"/>
                <a:ea typeface="Arial"/>
                <a:cs typeface="Arial"/>
                <a:sym typeface="Arial"/>
              </a:rPr>
              <a:t>were </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water boundaries addressed systematically!!</a:t>
            </a:r>
            <a:endParaRPr sz="4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50" name="Google Shape;350;p48"/>
          <p:cNvSpPr txBox="1"/>
          <p:nvPr/>
        </p:nvSpPr>
        <p:spPr>
          <a:xfrm>
            <a:off x="848156" y="1607127"/>
            <a:ext cx="10495688" cy="2308324"/>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The united nations convention of the law of the sea</a:t>
            </a:r>
            <a:endParaRPr sz="4800">
              <a:solidFill>
                <a:schemeClr val="dk1"/>
              </a:solidFill>
              <a:latin typeface="Arial"/>
              <a:ea typeface="Arial"/>
              <a:cs typeface="Arial"/>
              <a:sym typeface="Arial"/>
            </a:endParaRPr>
          </a:p>
        </p:txBody>
      </p:sp>
      <p:sp>
        <p:nvSpPr>
          <p:cNvPr id="351" name="Google Shape;351;p48"/>
          <p:cNvSpPr txBox="1"/>
          <p:nvPr/>
        </p:nvSpPr>
        <p:spPr>
          <a:xfrm>
            <a:off x="848156" y="4215241"/>
            <a:ext cx="10495688" cy="2308324"/>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Signed by over 150 countries between           1973 and 1982</a:t>
            </a:r>
            <a:endParaRPr sz="4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58" name="Google Shape;358;p49"/>
          <p:cNvSpPr txBox="1"/>
          <p:nvPr/>
        </p:nvSpPr>
        <p:spPr>
          <a:xfrm>
            <a:off x="848156" y="1607127"/>
            <a:ext cx="10495688" cy="4524315"/>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8365A"/>
                </a:solidFill>
                <a:latin typeface="Arial"/>
                <a:ea typeface="Arial"/>
                <a:cs typeface="Arial"/>
                <a:sym typeface="Arial"/>
              </a:rPr>
              <a:t>If 2 coastal states are less than 24 nautical miles apart? </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Split it.</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20 miles apart? </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Each takes 10.</a:t>
            </a:r>
            <a:endParaRPr sz="4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65" name="Google Shape;365;p50"/>
          <p:cNvSpPr txBox="1"/>
          <p:nvPr/>
        </p:nvSpPr>
        <p:spPr>
          <a:xfrm>
            <a:off x="314424" y="1312884"/>
            <a:ext cx="11632410" cy="5386090"/>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8365A"/>
                </a:solidFill>
                <a:latin typeface="Arial"/>
                <a:ea typeface="Arial"/>
                <a:cs typeface="Arial"/>
                <a:sym typeface="Arial"/>
              </a:rPr>
              <a:t>If coastal states has islands?</a:t>
            </a:r>
            <a:endParaRPr/>
          </a:p>
          <a:p>
            <a:pPr marL="0" marR="0" lvl="0" indent="0" algn="l" rtl="0">
              <a:spcBef>
                <a:spcPts val="0"/>
              </a:spcBef>
              <a:spcAft>
                <a:spcPts val="0"/>
              </a:spcAft>
              <a:buNone/>
            </a:pPr>
            <a:endParaRPr sz="4800">
              <a:solidFill>
                <a:schemeClr val="dk1"/>
              </a:solidFill>
              <a:latin typeface="Arial"/>
              <a:ea typeface="Arial"/>
              <a:cs typeface="Arial"/>
              <a:sym typeface="Arial"/>
            </a:endParaRPr>
          </a:p>
          <a:p>
            <a:pPr marL="571500" marR="0" lvl="0" indent="-571500" algn="l" rtl="0">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The </a:t>
            </a:r>
            <a:r>
              <a:rPr lang="en-US" sz="4000">
                <a:solidFill>
                  <a:srgbClr val="3A6331"/>
                </a:solidFill>
                <a:latin typeface="Arial"/>
                <a:ea typeface="Arial"/>
                <a:cs typeface="Arial"/>
                <a:sym typeface="Arial"/>
              </a:rPr>
              <a:t>E.E.Z.</a:t>
            </a:r>
            <a:r>
              <a:rPr lang="en-US" sz="4000">
                <a:solidFill>
                  <a:schemeClr val="dk1"/>
                </a:solidFill>
                <a:latin typeface="Arial"/>
                <a:ea typeface="Arial"/>
                <a:cs typeface="Arial"/>
                <a:sym typeface="Arial"/>
              </a:rPr>
              <a:t> extends 200 nautical miles beyond </a:t>
            </a:r>
            <a:r>
              <a:rPr lang="en-US" sz="4000" i="1">
                <a:solidFill>
                  <a:schemeClr val="dk1"/>
                </a:solidFill>
                <a:latin typeface="Arial"/>
                <a:ea typeface="Arial"/>
                <a:cs typeface="Arial"/>
                <a:sym typeface="Arial"/>
              </a:rPr>
              <a:t>them</a:t>
            </a:r>
            <a:r>
              <a:rPr lang="en-US" sz="4000">
                <a:solidFill>
                  <a:schemeClr val="dk1"/>
                </a:solidFill>
                <a:latin typeface="Arial"/>
                <a:ea typeface="Arial"/>
                <a:cs typeface="Arial"/>
                <a:sym typeface="Arial"/>
              </a:rPr>
              <a:t>.</a:t>
            </a:r>
            <a:endParaRPr/>
          </a:p>
          <a:p>
            <a:pPr marL="571500" marR="0" lvl="0" indent="-571500" algn="l" rtl="0">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 The U.S. has water rights far out into the bering sea (Alaska), for example.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mbria"/>
              <a:buNone/>
            </a:pPr>
            <a:r>
              <a:rPr lang="en-US" sz="4400"/>
              <a:t>ENDURING UNDERSTANDING :(4.B)</a:t>
            </a:r>
            <a:endParaRPr sz="4400"/>
          </a:p>
        </p:txBody>
      </p:sp>
      <p:sp>
        <p:nvSpPr>
          <p:cNvPr id="90" name="Google Shape;90;p16"/>
          <p:cNvSpPr txBox="1">
            <a:spLocks noGrp="1"/>
          </p:cNvSpPr>
          <p:nvPr>
            <p:ph type="body" idx="1"/>
          </p:nvPr>
        </p:nvSpPr>
        <p:spPr>
          <a:xfrm>
            <a:off x="581194" y="2118863"/>
            <a:ext cx="10763082" cy="3974341"/>
          </a:xfrm>
          <a:prstGeom prst="rect">
            <a:avLst/>
          </a:prstGeom>
          <a:noFill/>
          <a:ln>
            <a:noFill/>
          </a:ln>
        </p:spPr>
        <p:txBody>
          <a:bodyPr spcFirstLastPara="1" wrap="square" lIns="91425" tIns="45700" rIns="91425" bIns="45700" anchor="t" anchorCtr="0">
            <a:noAutofit/>
          </a:bodyPr>
          <a:lstStyle/>
          <a:p>
            <a:pPr marL="306000" lvl="0" indent="-306000" algn="just" rtl="0">
              <a:spcBef>
                <a:spcPts val="0"/>
              </a:spcBef>
              <a:spcAft>
                <a:spcPts val="0"/>
              </a:spcAft>
              <a:buSzPts val="3312"/>
              <a:buChar char="●"/>
            </a:pPr>
            <a:r>
              <a:rPr lang="en-US" sz="3600">
                <a:solidFill>
                  <a:schemeClr val="dk1"/>
                </a:solidFill>
              </a:rPr>
              <a:t>By the end of this section, you will </a:t>
            </a:r>
            <a:r>
              <a:rPr lang="en-US" sz="3600" i="1">
                <a:solidFill>
                  <a:schemeClr val="dk1"/>
                </a:solidFill>
              </a:rPr>
              <a:t>understand</a:t>
            </a:r>
            <a:r>
              <a:rPr lang="en-US" sz="3600">
                <a:solidFill>
                  <a:schemeClr val="dk1"/>
                </a:solidFill>
              </a:rPr>
              <a:t> that Spatial patterns reflect ideas of territoriality and power at a variety of scales.</a:t>
            </a:r>
            <a:endParaRPr sz="3600">
              <a:solidFill>
                <a:schemeClr val="dk1"/>
              </a:solidFill>
            </a:endParaRPr>
          </a:p>
        </p:txBody>
      </p:sp>
      <p:pic>
        <p:nvPicPr>
          <p:cNvPr id="91" name="Google Shape;91;p16" descr="A picture containing clipart&#10;&#10;Description generated with very high confidence"/>
          <p:cNvPicPr preferRelativeResize="0"/>
          <p:nvPr/>
        </p:nvPicPr>
        <p:blipFill rotWithShape="1">
          <a:blip r:embed="rId3">
            <a:alphaModFix/>
          </a:blip>
          <a:srcRect/>
          <a:stretch/>
        </p:blipFill>
        <p:spPr>
          <a:xfrm>
            <a:off x="8620125" y="4382675"/>
            <a:ext cx="3333750" cy="230048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72" name="Google Shape;372;p51"/>
          <p:cNvSpPr txBox="1"/>
          <p:nvPr/>
        </p:nvSpPr>
        <p:spPr>
          <a:xfrm>
            <a:off x="848156" y="1607127"/>
            <a:ext cx="10495688" cy="4031873"/>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8365A"/>
                </a:solidFill>
                <a:latin typeface="Arial"/>
                <a:ea typeface="Arial"/>
                <a:cs typeface="Arial"/>
                <a:sym typeface="Arial"/>
              </a:rPr>
              <a:t>Not everyone behaves.</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Libyan dictator muammar gaddafi tried to claim the entire gulf of sidra. He claimed there was a ‘line of death’ that was not to be crossed. in 1981, 86 and 89, he instigated several incidents.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p:nvPr/>
        </p:nvSpPr>
        <p:spPr>
          <a:xfrm>
            <a:off x="314424" y="584016"/>
            <a:ext cx="11298455" cy="584775"/>
          </a:xfrm>
          <a:prstGeom prst="rect">
            <a:avLst/>
          </a:prstGeom>
          <a:blipFill rotWithShape="1">
            <a:blip r:embed="rId3">
              <a:alphaModFix amt="17000"/>
            </a:blip>
            <a:stretch>
              <a:fillRect/>
            </a:stretch>
          </a:bli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C00000"/>
                </a:solidFill>
                <a:latin typeface="Cambria"/>
                <a:ea typeface="Cambria"/>
                <a:cs typeface="Cambria"/>
                <a:sym typeface="Cambria"/>
              </a:rPr>
              <a:t>The Law of the Sea</a:t>
            </a:r>
            <a:endParaRPr sz="3200" b="1">
              <a:solidFill>
                <a:srgbClr val="C00000"/>
              </a:solidFill>
              <a:latin typeface="Cambria"/>
              <a:ea typeface="Cambria"/>
              <a:cs typeface="Cambria"/>
              <a:sym typeface="Cambria"/>
            </a:endParaRPr>
          </a:p>
        </p:txBody>
      </p:sp>
      <p:sp>
        <p:nvSpPr>
          <p:cNvPr id="379" name="Google Shape;379;p52"/>
          <p:cNvSpPr txBox="1"/>
          <p:nvPr/>
        </p:nvSpPr>
        <p:spPr>
          <a:xfrm>
            <a:off x="848156" y="1607127"/>
            <a:ext cx="10495688" cy="4031873"/>
          </a:xfrm>
          <a:prstGeom prst="rect">
            <a:avLst/>
          </a:prstGeom>
          <a:blipFill rotWithShape="1">
            <a:blip r:embed="rId3">
              <a:alphaModFix amt="13000"/>
            </a:blip>
            <a:stretch>
              <a:fillRect/>
            </a:stretch>
          </a:blipFill>
          <a:ln w="635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8365A"/>
                </a:solidFill>
                <a:latin typeface="Arial"/>
                <a:ea typeface="Arial"/>
                <a:cs typeface="Arial"/>
                <a:sym typeface="Arial"/>
              </a:rPr>
              <a:t>Not everyone behaves.</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3200">
                <a:solidFill>
                  <a:schemeClr val="dk1"/>
                </a:solidFill>
                <a:latin typeface="Arial"/>
                <a:ea typeface="Arial"/>
                <a:cs typeface="Arial"/>
                <a:sym typeface="Arial"/>
              </a:rPr>
              <a:t>Libyan dictator muammar gaddafi tried to claim the entire gulf of sidra. He claimed there was a ‘line of death’ that was not to be crossed. in 1981, 86 and 89, he instigated several incidents.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959"/>
              <a:buFont typeface="Cambria"/>
              <a:buNone/>
            </a:pPr>
            <a:r>
              <a:rPr lang="en-US" sz="3959"/>
              <a:t>LEARNING OBJECTIVES –</a:t>
            </a:r>
            <a:br>
              <a:rPr lang="en-US" sz="3959"/>
            </a:br>
            <a:r>
              <a:rPr lang="en-US" sz="3959"/>
              <a:t>		 ESSENTIAL KNOWLEDGE (4.B)</a:t>
            </a:r>
            <a:endParaRPr sz="3959"/>
          </a:p>
        </p:txBody>
      </p:sp>
      <p:sp>
        <p:nvSpPr>
          <p:cNvPr id="98" name="Google Shape;98;p17"/>
          <p:cNvSpPr txBox="1">
            <a:spLocks noGrp="1"/>
          </p:cNvSpPr>
          <p:nvPr>
            <p:ph type="body" idx="1"/>
          </p:nvPr>
        </p:nvSpPr>
        <p:spPr>
          <a:xfrm>
            <a:off x="228600" y="1977739"/>
            <a:ext cx="11734800" cy="460942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944"/>
              <a:buNone/>
            </a:pPr>
            <a:r>
              <a:rPr lang="en-US" sz="3200">
                <a:solidFill>
                  <a:schemeClr val="dk1"/>
                </a:solidFill>
              </a:rPr>
              <a:t>By the end of this section, you will </a:t>
            </a:r>
            <a:r>
              <a:rPr lang="en-US" sz="3200" i="1">
                <a:solidFill>
                  <a:schemeClr val="dk1"/>
                </a:solidFill>
              </a:rPr>
              <a:t>be able to discuss the </a:t>
            </a:r>
            <a:r>
              <a:rPr lang="en-US" sz="3200" i="1">
                <a:solidFill>
                  <a:srgbClr val="FF0000"/>
                </a:solidFill>
              </a:rPr>
              <a:t>concepts of political power and territoriality </a:t>
            </a:r>
            <a:r>
              <a:rPr lang="en-US" sz="3200" i="1">
                <a:solidFill>
                  <a:schemeClr val="dk1"/>
                </a:solidFill>
              </a:rPr>
              <a:t>by discussing</a:t>
            </a:r>
            <a:endParaRPr/>
          </a:p>
          <a:p>
            <a:pPr marL="514350" lvl="0" indent="-514350" algn="just" rtl="0">
              <a:spcBef>
                <a:spcPts val="1240"/>
              </a:spcBef>
              <a:spcAft>
                <a:spcPts val="0"/>
              </a:spcAft>
              <a:buSzPts val="2944"/>
              <a:buFont typeface="Cambria"/>
              <a:buAutoNum type="arabicPeriod"/>
            </a:pPr>
            <a:r>
              <a:rPr lang="en-US" sz="3200" b="1">
                <a:solidFill>
                  <a:schemeClr val="dk1"/>
                </a:solidFill>
              </a:rPr>
              <a:t>Control of resources: Heartland, Rimland, and Organic theories.</a:t>
            </a:r>
            <a:endParaRPr/>
          </a:p>
          <a:p>
            <a:pPr marL="514350" lvl="0" indent="-514350" algn="just" rtl="0">
              <a:spcBef>
                <a:spcPts val="1240"/>
              </a:spcBef>
              <a:spcAft>
                <a:spcPts val="0"/>
              </a:spcAft>
              <a:buSzPts val="2944"/>
              <a:buFont typeface="Cambria"/>
              <a:buAutoNum type="arabicPeriod"/>
            </a:pPr>
            <a:r>
              <a:rPr lang="en-US" sz="3200" b="1">
                <a:solidFill>
                  <a:schemeClr val="dk1"/>
                </a:solidFill>
              </a:rPr>
              <a:t>Territoriality is how people connect to the land culturally and economically.</a:t>
            </a:r>
            <a:endParaRPr/>
          </a:p>
          <a:p>
            <a:pPr marL="514350" lvl="0" indent="-514350" algn="just" rtl="0">
              <a:spcBef>
                <a:spcPts val="1240"/>
              </a:spcBef>
              <a:spcAft>
                <a:spcPts val="0"/>
              </a:spcAft>
              <a:buSzPts val="2944"/>
              <a:buFont typeface="Cambria"/>
              <a:buAutoNum type="arabicPeriod"/>
            </a:pPr>
            <a:r>
              <a:rPr lang="en-US" sz="3200" b="1">
                <a:solidFill>
                  <a:schemeClr val="dk1"/>
                </a:solidFill>
              </a:rPr>
              <a:t>How boundaries are defined, delimited, demarcated and administered.</a:t>
            </a:r>
            <a:endParaRPr sz="32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959"/>
              <a:buFont typeface="Cambria"/>
              <a:buNone/>
            </a:pPr>
            <a:r>
              <a:rPr lang="en-US" sz="3959"/>
              <a:t>LEARNING OBJECTIVES –</a:t>
            </a:r>
            <a:br>
              <a:rPr lang="en-US" sz="3959"/>
            </a:br>
            <a:r>
              <a:rPr lang="en-US" sz="3959"/>
              <a:t>		 ESSENTIAL KNOWLEDGE (4.B)</a:t>
            </a:r>
            <a:endParaRPr sz="3959"/>
          </a:p>
        </p:txBody>
      </p:sp>
      <p:sp>
        <p:nvSpPr>
          <p:cNvPr id="105" name="Google Shape;105;p18"/>
          <p:cNvSpPr txBox="1">
            <a:spLocks noGrp="1"/>
          </p:cNvSpPr>
          <p:nvPr>
            <p:ph type="body" idx="1"/>
          </p:nvPr>
        </p:nvSpPr>
        <p:spPr>
          <a:xfrm>
            <a:off x="457200" y="2077130"/>
            <a:ext cx="11258550" cy="460942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944"/>
              <a:buNone/>
            </a:pPr>
            <a:r>
              <a:rPr lang="en-US" sz="3200">
                <a:solidFill>
                  <a:schemeClr val="dk1"/>
                </a:solidFill>
              </a:rPr>
              <a:t>By the end of this section, you will </a:t>
            </a:r>
            <a:r>
              <a:rPr lang="en-US" sz="3200" i="1">
                <a:solidFill>
                  <a:schemeClr val="dk1"/>
                </a:solidFill>
              </a:rPr>
              <a:t>be able to discuss the </a:t>
            </a:r>
            <a:r>
              <a:rPr lang="en-US" sz="3200" i="1">
                <a:solidFill>
                  <a:srgbClr val="FF0000"/>
                </a:solidFill>
              </a:rPr>
              <a:t>concepts of political power and territoriality </a:t>
            </a:r>
            <a:r>
              <a:rPr lang="en-US" sz="3200" i="1">
                <a:solidFill>
                  <a:schemeClr val="dk1"/>
                </a:solidFill>
              </a:rPr>
              <a:t>by discussing</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International boundaries and exchanges</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The Law of the Sea</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Voting districts, redistricting and gerrymandering</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Political boundaries can complicate issues of language, etc.</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Unitary states and federal states and which countries are which</a:t>
            </a:r>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State morphology: compact, elongated, perforated, fragmented, prorupted</a:t>
            </a:r>
            <a:endParaRPr sz="2400" b="1">
              <a:solidFill>
                <a:schemeClr val="dk1"/>
              </a:solidFill>
            </a:endParaRPr>
          </a:p>
          <a:p>
            <a:pPr marL="514350" lvl="0" indent="-514350" algn="just" rtl="0">
              <a:lnSpc>
                <a:spcPct val="90000"/>
              </a:lnSpc>
              <a:spcBef>
                <a:spcPts val="1080"/>
              </a:spcBef>
              <a:spcAft>
                <a:spcPts val="0"/>
              </a:spcAft>
              <a:buSzPts val="2208"/>
              <a:buFont typeface="Cambria"/>
              <a:buAutoNum type="arabicPeriod" startAt="4"/>
            </a:pPr>
            <a:r>
              <a:rPr lang="en-US" sz="2400" b="1">
                <a:solidFill>
                  <a:schemeClr val="dk1"/>
                </a:solidFill>
              </a:rPr>
              <a:t>Subnational forms of governance and control</a:t>
            </a:r>
            <a:endParaRPr sz="24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57200" y="702156"/>
            <a:ext cx="11942618" cy="1013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mbria"/>
              <a:buNone/>
            </a:pPr>
            <a:r>
              <a:rPr lang="en-US" sz="4400"/>
              <a:t>ESSENTIAL QUESTION</a:t>
            </a:r>
            <a:endParaRPr sz="4400"/>
          </a:p>
        </p:txBody>
      </p:sp>
      <p:sp>
        <p:nvSpPr>
          <p:cNvPr id="112" name="Google Shape;112;p19"/>
          <p:cNvSpPr txBox="1">
            <a:spLocks noGrp="1"/>
          </p:cNvSpPr>
          <p:nvPr>
            <p:ph type="body" idx="1"/>
          </p:nvPr>
        </p:nvSpPr>
        <p:spPr>
          <a:xfrm>
            <a:off x="457200" y="2077130"/>
            <a:ext cx="11258550" cy="460942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4416"/>
              <a:buNone/>
            </a:pPr>
            <a:r>
              <a:rPr lang="en-US" sz="4800" b="1">
                <a:solidFill>
                  <a:srgbClr val="00B0F0"/>
                </a:solidFill>
                <a:latin typeface="Arial Black"/>
                <a:ea typeface="Arial Black"/>
                <a:cs typeface="Arial Black"/>
                <a:sym typeface="Arial Black"/>
              </a:rPr>
              <a:t>How do boundaries reflect ideas of territoriality and political power on various scales?</a:t>
            </a:r>
            <a:r>
              <a:rPr lang="en-US" sz="4800" i="1">
                <a:solidFill>
                  <a:srgbClr val="00B0F0"/>
                </a:solidFil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mbria"/>
              <a:buNone/>
            </a:pPr>
            <a:r>
              <a:rPr lang="en-US"/>
              <a:t>REMEMBER – SPACE  IS ORGANIZED POLITICALLY ON MANY SCALES!</a:t>
            </a:r>
            <a:endParaRPr/>
          </a:p>
        </p:txBody>
      </p:sp>
      <p:pic>
        <p:nvPicPr>
          <p:cNvPr id="119" name="Google Shape;119;p20"/>
          <p:cNvPicPr preferRelativeResize="0">
            <a:picLocks noGrp="1"/>
          </p:cNvPicPr>
          <p:nvPr>
            <p:ph type="body" idx="1"/>
          </p:nvPr>
        </p:nvPicPr>
        <p:blipFill rotWithShape="1">
          <a:blip r:embed="rId3">
            <a:alphaModFix/>
          </a:blip>
          <a:srcRect/>
          <a:stretch/>
        </p:blipFill>
        <p:spPr>
          <a:xfrm>
            <a:off x="1289538" y="2187176"/>
            <a:ext cx="9284677" cy="43142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921417" y="352880"/>
            <a:ext cx="11029500" cy="1013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7030A0"/>
              </a:buClr>
              <a:buSzPts val="4000"/>
              <a:buFont typeface="Cambria"/>
              <a:buNone/>
            </a:pPr>
            <a:r>
              <a:rPr lang="en-US" sz="4000" b="1">
                <a:solidFill>
                  <a:srgbClr val="7030A0"/>
                </a:solidFill>
              </a:rPr>
              <a:t>WHY ARE SOME STATES </a:t>
            </a:r>
            <a:r>
              <a:rPr lang="en-US" sz="4800" b="1">
                <a:solidFill>
                  <a:srgbClr val="7030A0"/>
                </a:solidFill>
                <a:latin typeface="Arial"/>
                <a:ea typeface="Arial"/>
                <a:cs typeface="Arial"/>
                <a:sym typeface="Arial"/>
              </a:rPr>
              <a:t>POWERFUL</a:t>
            </a:r>
            <a:r>
              <a:rPr lang="en-US" sz="4000" b="1">
                <a:solidFill>
                  <a:srgbClr val="7030A0"/>
                </a:solidFill>
              </a:rPr>
              <a:t> WHILE OTHERS ARE </a:t>
            </a:r>
            <a:r>
              <a:rPr lang="en-US" sz="3200" b="1">
                <a:solidFill>
                  <a:srgbClr val="7030A0"/>
                </a:solidFill>
                <a:latin typeface="Arial Rounded"/>
                <a:ea typeface="Arial Rounded"/>
                <a:cs typeface="Arial Rounded"/>
                <a:sym typeface="Arial Rounded"/>
              </a:rPr>
              <a:t>WEAK</a:t>
            </a:r>
            <a:r>
              <a:rPr lang="en-US" sz="4000" b="1">
                <a:solidFill>
                  <a:srgbClr val="7030A0"/>
                </a:solidFill>
              </a:rPr>
              <a:t>? </a:t>
            </a:r>
            <a:br>
              <a:rPr lang="en-US" sz="4000" b="1">
                <a:solidFill>
                  <a:srgbClr val="7030A0"/>
                </a:solidFill>
              </a:rPr>
            </a:br>
            <a:r>
              <a:rPr lang="en-US" sz="4000" b="1">
                <a:solidFill>
                  <a:srgbClr val="664D26"/>
                </a:solidFill>
              </a:rPr>
              <a:t>PICK A THEORY AND DEFEND YOUR CHOICE.</a:t>
            </a:r>
            <a:endParaRPr sz="4000" b="1">
              <a:solidFill>
                <a:srgbClr val="664D26"/>
              </a:solidFill>
            </a:endParaRPr>
          </a:p>
        </p:txBody>
      </p:sp>
      <p:sp>
        <p:nvSpPr>
          <p:cNvPr id="126" name="Google Shape;126;p21"/>
          <p:cNvSpPr txBox="1"/>
          <p:nvPr/>
        </p:nvSpPr>
        <p:spPr>
          <a:xfrm>
            <a:off x="241775" y="1853976"/>
            <a:ext cx="5428200" cy="25854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0" i="0" u="none" strike="noStrike" cap="none">
                <a:solidFill>
                  <a:srgbClr val="7030A0"/>
                </a:solidFill>
                <a:latin typeface="Arial"/>
                <a:ea typeface="Arial"/>
                <a:cs typeface="Arial"/>
                <a:sym typeface="Arial"/>
              </a:rPr>
              <a:t>A. Some states are </a:t>
            </a:r>
            <a:endParaRPr/>
          </a:p>
          <a:p>
            <a:pPr marL="0" marR="0" lvl="0" indent="0" algn="l" rtl="0">
              <a:spcBef>
                <a:spcPts val="0"/>
              </a:spcBef>
              <a:spcAft>
                <a:spcPts val="0"/>
              </a:spcAft>
              <a:buNone/>
            </a:pPr>
            <a:r>
              <a:rPr lang="en-US" sz="5400">
                <a:solidFill>
                  <a:srgbClr val="7030A0"/>
                </a:solidFill>
                <a:latin typeface="Arial"/>
                <a:ea typeface="Arial"/>
                <a:cs typeface="Arial"/>
                <a:sym typeface="Arial"/>
              </a:rPr>
              <a:t>Born great </a:t>
            </a:r>
            <a:endParaRPr sz="5400">
              <a:solidFill>
                <a:srgbClr val="7030A0"/>
              </a:solidFill>
              <a:latin typeface="Arial"/>
              <a:ea typeface="Arial"/>
              <a:cs typeface="Arial"/>
              <a:sym typeface="Arial"/>
            </a:endParaRPr>
          </a:p>
        </p:txBody>
      </p:sp>
      <p:sp>
        <p:nvSpPr>
          <p:cNvPr id="127" name="Google Shape;127;p21"/>
          <p:cNvSpPr txBox="1"/>
          <p:nvPr/>
        </p:nvSpPr>
        <p:spPr>
          <a:xfrm>
            <a:off x="241775" y="4776900"/>
            <a:ext cx="12192000" cy="17544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7030A0"/>
                </a:solidFill>
                <a:latin typeface="Arial"/>
                <a:ea typeface="Arial"/>
                <a:cs typeface="Arial"/>
                <a:sym typeface="Arial"/>
              </a:rPr>
              <a:t>B. The secret to great power is in </a:t>
            </a:r>
            <a:endParaRPr/>
          </a:p>
          <a:p>
            <a:pPr marL="0" marR="0" lvl="0" indent="0" algn="l" rtl="0">
              <a:spcBef>
                <a:spcPts val="0"/>
              </a:spcBef>
              <a:spcAft>
                <a:spcPts val="0"/>
              </a:spcAft>
              <a:buNone/>
            </a:pPr>
            <a:r>
              <a:rPr lang="en-US" sz="5400">
                <a:solidFill>
                  <a:srgbClr val="7030A0"/>
                </a:solidFill>
                <a:latin typeface="Arial"/>
                <a:ea typeface="Arial"/>
                <a:cs typeface="Arial"/>
                <a:sym typeface="Arial"/>
              </a:rPr>
              <a:t>the land and the geography of the land</a:t>
            </a:r>
            <a:endParaRPr/>
          </a:p>
        </p:txBody>
      </p:sp>
      <p:sp>
        <p:nvSpPr>
          <p:cNvPr id="128" name="Google Shape;128;p21"/>
          <p:cNvSpPr txBox="1"/>
          <p:nvPr/>
        </p:nvSpPr>
        <p:spPr>
          <a:xfrm>
            <a:off x="6096000" y="1191875"/>
            <a:ext cx="6420300" cy="3486000"/>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rgbClr val="7030A0"/>
                </a:solidFill>
                <a:latin typeface="Arial"/>
                <a:ea typeface="Arial"/>
                <a:cs typeface="Arial"/>
                <a:sym typeface="Arial"/>
              </a:rPr>
              <a:t>C. States gain power by ruling the seas </a:t>
            </a:r>
            <a:endParaRPr sz="5400">
              <a:solidFill>
                <a:srgbClr val="7030A0"/>
              </a:solidFill>
              <a:latin typeface="Arial"/>
              <a:ea typeface="Arial"/>
              <a:cs typeface="Arial"/>
              <a:sym typeface="Arial"/>
            </a:endParaRPr>
          </a:p>
          <a:p>
            <a:pPr marL="0" marR="0" lvl="0" indent="0" algn="l" rtl="0">
              <a:spcBef>
                <a:spcPts val="0"/>
              </a:spcBef>
              <a:spcAft>
                <a:spcPts val="0"/>
              </a:spcAft>
              <a:buNone/>
            </a:pPr>
            <a:r>
              <a:rPr lang="en-US" sz="5400">
                <a:solidFill>
                  <a:srgbClr val="7030A0"/>
                </a:solidFill>
                <a:latin typeface="Arial"/>
                <a:ea typeface="Arial"/>
                <a:cs typeface="Arial"/>
                <a:sym typeface="Arial"/>
              </a:rPr>
              <a:t>and strategic ports.</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Widescreen</PresentationFormat>
  <Paragraphs>287</Paragraphs>
  <Slides>41</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Arial Rounded</vt:lpstr>
      <vt:lpstr>Calibri</vt:lpstr>
      <vt:lpstr>Calibri Light</vt:lpstr>
      <vt:lpstr>Cambria</vt:lpstr>
      <vt:lpstr>Office Theme</vt:lpstr>
      <vt:lpstr>PowerPoint Presentation</vt:lpstr>
      <vt:lpstr>PART B:  TERRITORIALITY AND POWER</vt:lpstr>
      <vt:lpstr>PowerPoint Presentation</vt:lpstr>
      <vt:lpstr>ENDURING UNDERSTANDING :(4.B)</vt:lpstr>
      <vt:lpstr>LEARNING OBJECTIVES –    ESSENTIAL KNOWLEDGE (4.B)</vt:lpstr>
      <vt:lpstr>LEARNING OBJECTIVES –    ESSENTIAL KNOWLEDGE (4.B)</vt:lpstr>
      <vt:lpstr>ESSENTIAL QUESTION</vt:lpstr>
      <vt:lpstr>REMEMBER – SPACE  IS ORGANIZED POLITICALLY ON MANY SCALES!</vt:lpstr>
      <vt:lpstr>WHY ARE SOME STATES POWERFUL WHILE OTHERS ARE WEAK?  PICK A THEORY AND DEFEND YOUR CHOICE.</vt:lpstr>
      <vt:lpstr>  THEORIES ABOUT THE DISTRIBUTION OF POWER</vt:lpstr>
      <vt:lpstr>PowerPoint Presentation</vt:lpstr>
      <vt:lpstr>PowerPoint Presentation</vt:lpstr>
      <vt:lpstr>THE AGRICULTURAL AND RESOURCE  HEARTLAND IS SURROUNDED BY RIMLAND.</vt:lpstr>
      <vt:lpstr>PowerPoint Presentation</vt:lpstr>
      <vt:lpstr>TERMINOLOGY - STATE</vt:lpstr>
      <vt:lpstr>SPRATLY ISLANDS</vt:lpstr>
      <vt:lpstr>SPRATLY ISLANDS</vt:lpstr>
      <vt:lpstr>SPRATLY ISLANDS – WHY THE CONFLICT?</vt:lpstr>
      <vt:lpstr>SPRATLY ISLANDS – NAME THOSE SIX COUNTRIES!?</vt:lpstr>
      <vt:lpstr>BOUNDARIES HAVE A VERTICAL PLANE THAT EXTENDS ABOVE AND BELOW A STATE’S BOUNDARY</vt:lpstr>
      <vt:lpstr>BOUNDARIES – LET’S USE THE U.S. TO ILLUSTRATE THESE POINTS</vt:lpstr>
      <vt:lpstr>BOUNDARIES – VARIOUS KINDS</vt:lpstr>
      <vt:lpstr>PowerPoint Presentation</vt:lpstr>
      <vt:lpstr>PowerPoint Presentation</vt:lpstr>
      <vt:lpstr>RECALL - TERMINOLOGY - STATE</vt:lpstr>
      <vt:lpstr>CURRENT EVENTS AND BOUNDARIES   AUGUST 2017 </vt:lpstr>
      <vt:lpstr>PowerPoint Presentation</vt:lpstr>
      <vt:lpstr>PowerPoint Presentation</vt:lpstr>
      <vt:lpstr>PowerPoint Presentation</vt:lpstr>
      <vt:lpstr>PowerPoint Presentation</vt:lpstr>
      <vt:lpstr>LIMITED SOVEREIGNTY AND INTERNATIONAL BOUNDARY DISPUTES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Hogarth</dc:creator>
  <cp:lastModifiedBy>Emily Hogarth</cp:lastModifiedBy>
  <cp:revision>1</cp:revision>
  <dcterms:created xsi:type="dcterms:W3CDTF">2020-01-15T17:23:45Z</dcterms:created>
  <dcterms:modified xsi:type="dcterms:W3CDTF">2020-01-15T17:24:11Z</dcterms:modified>
</cp:coreProperties>
</file>