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mbria" panose="02040503050406030204" pitchFamily="18" charset="0"/>
      <p:regular r:id="rId59"/>
      <p:bold r:id="rId60"/>
      <p:italic r:id="rId61"/>
      <p:boldItalic r:id="rId62"/>
    </p:embeddedFont>
    <p:embeddedFont>
      <p:font typeface="Gill Sans" panose="020B0604020202020204" charset="0"/>
      <p:bold r:id="rId63"/>
    </p:embeddedFont>
    <p:embeddedFont>
      <p:font typeface="Montserrat" panose="020B0604020202020204" charset="0"/>
      <p:regular r:id="rId64"/>
      <p:bold r:id="rId65"/>
      <p:italic r:id="rId66"/>
      <p:boldItalic r:id="rId67"/>
    </p:embeddedFont>
    <p:embeddedFont>
      <p:font typeface="Oswald" panose="020B0604020202020204" charset="0"/>
      <p:regular r:id="rId68"/>
      <p:bold r:id="rId69"/>
    </p:embeddedFont>
    <p:embeddedFont>
      <p:font typeface="Playfair Display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D217E0-D7E8-4E23-9A6F-30ACA2BDC732}">
  <a:tblStyle styleId="{40D217E0-D7E8-4E23-9A6F-30ACA2BDC732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6E9"/>
          </a:solidFill>
        </a:fill>
      </a:tcStyle>
    </a:wholeTbl>
    <a:band1H>
      <a:tcTxStyle/>
      <a:tcStyle>
        <a:tcBdr/>
        <a:fill>
          <a:solidFill>
            <a:srgbClr val="F8ED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ED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1CB1AA-FF44-497C-9D8C-C757EBDD6958}" styleName="Table_1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661AC3-8BDE-49AB-94EA-2E1368102A72}" styleName="Table_2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BD0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0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words.com/boundar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words.com/boundar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words.com/boundary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383" name="Google Shape;383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– these are hard to keep straight and is an important AP test concept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word </a:t>
            </a:r>
            <a:r>
              <a:rPr lang="en-US" u="sng"/>
              <a:t>Reapportionment </a:t>
            </a:r>
            <a:r>
              <a:rPr lang="en-US"/>
              <a:t>comes before </a:t>
            </a:r>
            <a:r>
              <a:rPr lang="en-US" u="sng"/>
              <a:t>redistricting</a:t>
            </a:r>
            <a:r>
              <a:rPr lang="en-US"/>
              <a:t> alphabetically.</a:t>
            </a:r>
            <a:endParaRPr/>
          </a:p>
        </p:txBody>
      </p:sp>
      <p:sp>
        <p:nvSpPr>
          <p:cNvPr id="471" name="Google Shape;471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390" name="Google Shape;390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Washington post article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http://wapo.st/1EXVUv6?tid=ss_mail&amp;utm_term=.03051e4cd181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Washington post article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http://wapo.st/1EXVUv6?tid=ss_mail&amp;utm_term=.03051e4cd181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www.visuwords.com boundary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200"/>
              <a:buFont typeface="Calibri"/>
              <a:buNone/>
            </a:pPr>
            <a:r>
              <a:rPr lang="en-US" sz="1200" b="1" u="sng">
                <a:solidFill>
                  <a:srgbClr val="7B7B7B"/>
                </a:solidFill>
                <a:hlinkClick r:id="rId3"/>
              </a:rPr>
              <a:t>http://www.visuwords.com/boundary</a:t>
            </a:r>
            <a:endParaRPr sz="1200" b="1">
              <a:solidFill>
                <a:srgbClr val="7B7B7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Unhide this slide if you want to use it to make assignments to students</a:t>
            </a:r>
            <a:endParaRPr/>
          </a:p>
        </p:txBody>
      </p:sp>
      <p:sp>
        <p:nvSpPr>
          <p:cNvPr id="564" name="Google Shape;564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162 AMSCO, 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WESTERN EUROPE – ROMAN CATHOLIC OR PROTESTANT AND CAPITALIST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EASTERN EUROPE IN BETWEEN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RUSSIA – ORTHODOX &amp; COMMUNISTS</a:t>
            </a:r>
            <a:endParaRPr/>
          </a:p>
        </p:txBody>
      </p:sp>
      <p:sp>
        <p:nvSpPr>
          <p:cNvPr id="571" name="Google Shape;57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www.visuwords.com boundary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200"/>
              <a:buFont typeface="Calibri"/>
              <a:buNone/>
            </a:pPr>
            <a:r>
              <a:rPr lang="en-US" sz="1200" b="1" u="sng">
                <a:solidFill>
                  <a:srgbClr val="7B7B7B"/>
                </a:solidFill>
                <a:hlinkClick r:id="rId3"/>
              </a:rPr>
              <a:t>http://www.visuwords.com/boundary</a:t>
            </a:r>
            <a:endParaRPr sz="1200" b="1">
              <a:solidFill>
                <a:srgbClr val="7B7B7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www.visuwords.com boundary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200"/>
              <a:buFont typeface="Calibri"/>
              <a:buNone/>
            </a:pPr>
            <a:r>
              <a:rPr lang="en-US" sz="1200" b="1" u="sng">
                <a:solidFill>
                  <a:srgbClr val="7B7B7B"/>
                </a:solidFill>
                <a:hlinkClick r:id="rId3"/>
              </a:rPr>
              <a:t>http://www.visuwords.com/boundary</a:t>
            </a:r>
            <a:endParaRPr sz="1200" b="1">
              <a:solidFill>
                <a:srgbClr val="7B7B7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 IS UNITARY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GREEN IS FEDERAL</a:t>
            </a:r>
            <a:endParaRPr/>
          </a:p>
        </p:txBody>
      </p:sp>
      <p:sp>
        <p:nvSpPr>
          <p:cNvPr id="640" name="Google Shape;640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romania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retrieved these 5 slides online – they were perfect.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like to ask permission, but was unable to determine source.</a:t>
            </a:r>
            <a:endParaRPr/>
          </a:p>
        </p:txBody>
      </p:sp>
      <p:sp>
        <p:nvSpPr>
          <p:cNvPr id="664" name="Google Shape;664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malawi</a:t>
            </a:r>
            <a:endParaRPr/>
          </a:p>
        </p:txBody>
      </p:sp>
      <p:sp>
        <p:nvSpPr>
          <p:cNvPr id="674" name="Google Shape;674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India, democratic republic of congo</a:t>
            </a:r>
            <a:endParaRPr/>
          </a:p>
        </p:txBody>
      </p:sp>
      <p:sp>
        <p:nvSpPr>
          <p:cNvPr id="679" name="Google Shape;679;p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Also, Italy with Vatican City and the Republic of San Marino</a:t>
            </a:r>
            <a:endParaRPr/>
          </a:p>
        </p:txBody>
      </p:sp>
      <p:sp>
        <p:nvSpPr>
          <p:cNvPr id="685" name="Google Shape;685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August 2017</a:t>
            </a:r>
            <a:endParaRPr/>
          </a:p>
        </p:txBody>
      </p:sp>
      <p:sp>
        <p:nvSpPr>
          <p:cNvPr id="698" name="Google Shape;698;p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added incorporation</a:t>
            </a:r>
            <a:endParaRPr/>
          </a:p>
        </p:txBody>
      </p:sp>
      <p:sp>
        <p:nvSpPr>
          <p:cNvPr id="706" name="Google Shape;706;p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5400000">
            <a:off x="6067700" y="-664800"/>
            <a:ext cx="56700" cy="1127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sz="64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54000" y="14422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lt1"/>
                </a:highlight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333233"/>
            <a:ext cx="11360700" cy="286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dk1"/>
                </a:highlight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●"/>
              <a:defRPr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une.pk/video/6620041/how-maritime-law-work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apo.st/1XLi1h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zc.cc/2qX9z8O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/>
          <p:nvPr/>
        </p:nvSpPr>
        <p:spPr>
          <a:xfrm>
            <a:off x="314424" y="584016"/>
            <a:ext cx="11298455" cy="584775"/>
          </a:xfrm>
          <a:prstGeom prst="rect">
            <a:avLst/>
          </a:prstGeom>
          <a:blipFill rotWithShape="1">
            <a:blip r:embed="rId3">
              <a:alphaModFix amt="1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The Law of the Sea</a:t>
            </a:r>
            <a:endParaRPr sz="3200" b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53"/>
          <p:cNvSpPr txBox="1"/>
          <p:nvPr/>
        </p:nvSpPr>
        <p:spPr>
          <a:xfrm>
            <a:off x="848156" y="1607127"/>
            <a:ext cx="10495688" cy="1569660"/>
          </a:xfrm>
          <a:prstGeom prst="rect">
            <a:avLst/>
          </a:prstGeom>
          <a:blipFill rotWithShape="1">
            <a:blip r:embed="rId3">
              <a:alphaModFix amt="13000"/>
            </a:blip>
            <a:stretch>
              <a:fillRect/>
            </a:stretch>
          </a:blip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48365A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MARITIME LAW WORKS - THE 4 ZONES (5 minutes</a:t>
            </a:r>
            <a:r>
              <a:rPr lang="en-US" sz="4800" b="1">
                <a:solidFill>
                  <a:srgbClr val="48365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2"/>
          <p:cNvSpPr/>
          <p:nvPr/>
        </p:nvSpPr>
        <p:spPr>
          <a:xfrm>
            <a:off x="2714625" y="971550"/>
            <a:ext cx="90894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That’s right,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take 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CENSUS</a:t>
            </a:r>
            <a:endParaRPr sz="7200" b="1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3"/>
          <p:cNvSpPr/>
          <p:nvPr/>
        </p:nvSpPr>
        <p:spPr>
          <a:xfrm>
            <a:off x="2714625" y="971550"/>
            <a:ext cx="8963025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United states CENSUS</a:t>
            </a: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Count the people.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Every 10 years.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next census is in 2020.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How old were you during the last census?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122217" cy="10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4"/>
          <p:cNvSpPr/>
          <p:nvPr/>
        </p:nvSpPr>
        <p:spPr>
          <a:xfrm>
            <a:off x="2714625" y="971550"/>
            <a:ext cx="8963025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Reapportionment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Federal government then reapportions the number of Representatives in the U.S. House of Representatives.</a:t>
            </a:r>
            <a:endParaRPr/>
          </a:p>
        </p:txBody>
      </p:sp>
      <p:sp>
        <p:nvSpPr>
          <p:cNvPr id="454" name="Google Shape;454;p64"/>
          <p:cNvSpPr txBox="1"/>
          <p:nvPr/>
        </p:nvSpPr>
        <p:spPr>
          <a:xfrm>
            <a:off x="614128" y="5420742"/>
            <a:ext cx="1143209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SINCE 1912 – the  total size of the House has been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435 </a:t>
            </a:r>
            <a:r>
              <a:rPr lang="en-US" sz="3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Representatives. Each state does get at least 1 Representative.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122217" cy="10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5"/>
          <p:cNvSpPr/>
          <p:nvPr/>
        </p:nvSpPr>
        <p:spPr>
          <a:xfrm>
            <a:off x="2714625" y="971550"/>
            <a:ext cx="896302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Reapportionment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Federal government </a:t>
            </a: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# of PEOPLE representing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each state.</a:t>
            </a: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122217" cy="10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6"/>
          <p:cNvSpPr/>
          <p:nvPr/>
        </p:nvSpPr>
        <p:spPr>
          <a:xfrm>
            <a:off x="457201" y="1911927"/>
            <a:ext cx="1040544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Redistricting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government </a:t>
            </a: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Re-draws district </a:t>
            </a: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boundaries</a:t>
            </a: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so that each </a:t>
            </a: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contains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about the same number of people.</a:t>
            </a: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6"/>
          <p:cNvSpPr txBox="1"/>
          <p:nvPr/>
        </p:nvSpPr>
        <p:spPr>
          <a:xfrm>
            <a:off x="3652850" y="885825"/>
            <a:ext cx="545655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D2C3E"/>
                </a:solidFill>
                <a:latin typeface="Cambria"/>
                <a:ea typeface="Cambria"/>
                <a:cs typeface="Cambria"/>
                <a:sym typeface="Cambria"/>
              </a:rPr>
              <a:t>THEN!!! </a:t>
            </a:r>
            <a:r>
              <a:rPr lang="en-US" sz="3200" b="1" i="1" u="sng">
                <a:solidFill>
                  <a:srgbClr val="0D2C3E"/>
                </a:solidFill>
                <a:latin typeface="Cambria"/>
                <a:ea typeface="Cambria"/>
                <a:cs typeface="Cambria"/>
                <a:sym typeface="Cambria"/>
              </a:rPr>
              <a:t>State</a:t>
            </a:r>
            <a:r>
              <a:rPr lang="en-US" sz="3200" b="1">
                <a:solidFill>
                  <a:srgbClr val="0D2C3E"/>
                </a:solidFill>
                <a:latin typeface="Cambria"/>
                <a:ea typeface="Cambria"/>
                <a:cs typeface="Cambria"/>
                <a:sym typeface="Cambria"/>
              </a:rPr>
              <a:t> Government…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122217" cy="10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7"/>
          <p:cNvSpPr/>
          <p:nvPr/>
        </p:nvSpPr>
        <p:spPr>
          <a:xfrm>
            <a:off x="614128" y="3714504"/>
            <a:ext cx="1040544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Then Redistricting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government 🡪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BALANCE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NUMBER OF PEOPLE (electorate)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EACH VOTING DISTRICT</a:t>
            </a:r>
            <a:endParaRPr sz="36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7"/>
          <p:cNvSpPr txBox="1"/>
          <p:nvPr/>
        </p:nvSpPr>
        <p:spPr>
          <a:xfrm>
            <a:off x="614128" y="1057162"/>
            <a:ext cx="1020819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Reapportionment happens first</a:t>
            </a:r>
            <a:endParaRPr sz="3600" b="1" i="1" u="sng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Federal government </a:t>
            </a: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# of REPRESENTATIVES</a:t>
            </a:r>
            <a:endParaRPr sz="36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8"/>
          <p:cNvSpPr/>
          <p:nvPr/>
        </p:nvSpPr>
        <p:spPr>
          <a:xfrm>
            <a:off x="2714626" y="971549"/>
            <a:ext cx="8953914" cy="634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What could go wrong????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Gerrymandering!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9"/>
          <p:cNvSpPr/>
          <p:nvPr/>
        </p:nvSpPr>
        <p:spPr>
          <a:xfrm>
            <a:off x="2714626" y="971549"/>
            <a:ext cx="8953914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What could go wrong????</a:t>
            </a:r>
            <a:endParaRPr sz="4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Gerrymandering</a:t>
            </a:r>
            <a:r>
              <a:rPr lang="en-US" sz="3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State legislatures and local elections.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0"/>
          <p:cNvSpPr/>
          <p:nvPr/>
        </p:nvSpPr>
        <p:spPr>
          <a:xfrm>
            <a:off x="2714625" y="971550"/>
            <a:ext cx="8963025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Representative democracy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Electorate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Reapportionment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Redistricting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Gerrymandering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640806"/>
            <a:ext cx="7620000" cy="59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/>
          <p:nvPr/>
        </p:nvSpPr>
        <p:spPr>
          <a:xfrm>
            <a:off x="454961" y="606163"/>
            <a:ext cx="11282100" cy="430800"/>
          </a:xfrm>
          <a:prstGeom prst="rect">
            <a:avLst/>
          </a:prstGeom>
          <a:blipFill rotWithShape="1">
            <a:blip r:embed="rId3">
              <a:alphaModFix amt="13000"/>
            </a:blip>
            <a:stretch>
              <a:fillRect/>
            </a:stretch>
          </a:blip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e UN Convention of the law of the sea established 4 zones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3" name="Google Shape;393;p54"/>
          <p:cNvGraphicFramePr/>
          <p:nvPr/>
        </p:nvGraphicFramePr>
        <p:xfrm>
          <a:off x="139147" y="1413163"/>
          <a:ext cx="11901400" cy="5412770"/>
        </p:xfrm>
        <a:graphic>
          <a:graphicData uri="http://schemas.openxmlformats.org/drawingml/2006/table">
            <a:tbl>
              <a:tblPr firstRow="1" bandRow="1">
                <a:noFill/>
                <a:tableStyleId>{D41CB1AA-FF44-497C-9D8C-C757EBDD6958}</a:tableStyleId>
              </a:tblPr>
              <a:tblGrid>
                <a:gridCol w="33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TERRITORIAL SEA</a:t>
                      </a:r>
                      <a:endParaRPr sz="2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Up to </a:t>
                      </a:r>
                      <a:r>
                        <a:rPr lang="en-US" sz="2400" u="sng">
                          <a:solidFill>
                            <a:srgbClr val="000000"/>
                          </a:solidFill>
                        </a:rPr>
                        <a:t>12</a:t>
                      </a: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 nautical miles of sovereignty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Commercial vessels may pass, but govt vessels may be challenged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</a:rPr>
                        <a:t>CONTIGUOUS ZONE</a:t>
                      </a:r>
                      <a:endParaRPr sz="2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Coastal states Limited sovereignty for up to </a:t>
                      </a:r>
                      <a:r>
                        <a:rPr lang="en-US" sz="2400" b="1" u="sng">
                          <a:solidFill>
                            <a:srgbClr val="000000"/>
                          </a:solidFill>
                        </a:rPr>
                        <a:t>24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 nautical miles</a:t>
                      </a:r>
                      <a:endParaRPr sz="2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Within 24 miles they can enforce laws on customs, immigration and sanitation</a:t>
                      </a:r>
                      <a:endParaRPr sz="2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</a:rPr>
                        <a:t>EXCLUSIVE ECONOMIC ZONE (EEZ)</a:t>
                      </a:r>
                      <a:endParaRPr sz="2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Coastal states can explore, extract minerals, an manage up to </a:t>
                      </a:r>
                      <a:r>
                        <a:rPr lang="en-US" sz="2400" b="1" u="sng">
                          <a:solidFill>
                            <a:srgbClr val="000000"/>
                          </a:solidFill>
                        </a:rPr>
                        <a:t>200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 nautical miles.</a:t>
                      </a:r>
                      <a:endParaRPr sz="2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</a:rPr>
                        <a:t>HIGH SEAS</a:t>
                      </a:r>
                      <a:endParaRPr sz="2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Water beyond the EEZ (200 miles) is open to all states.</a:t>
                      </a:r>
                      <a:endParaRPr sz="24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76300"/>
            <a:ext cx="7620000" cy="59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000" y="1244600"/>
            <a:ext cx="50800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4887" y="678256"/>
            <a:ext cx="6922226" cy="617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75"/>
          <p:cNvSpPr/>
          <p:nvPr/>
        </p:nvSpPr>
        <p:spPr>
          <a:xfrm>
            <a:off x="313510" y="2194560"/>
            <a:ext cx="118784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GERRYMANDERING VIDEO 2.5 minutes</a:t>
            </a:r>
            <a:endParaRPr sz="5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097" y="907921"/>
            <a:ext cx="7879806" cy="584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1084043" cy="99119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7"/>
          <p:cNvSpPr txBox="1"/>
          <p:nvPr/>
        </p:nvSpPr>
        <p:spPr>
          <a:xfrm>
            <a:off x="2936631" y="17936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9" name="Google Shape;53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77830" y="643346"/>
            <a:ext cx="8085015" cy="6038808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 txBox="1"/>
          <p:nvPr/>
        </p:nvSpPr>
        <p:spPr>
          <a:xfrm>
            <a:off x="6664569" y="-200464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8"/>
          <p:cNvSpPr txBox="1"/>
          <p:nvPr/>
        </p:nvSpPr>
        <p:spPr>
          <a:xfrm>
            <a:off x="1388534" y="931333"/>
            <a:ext cx="85643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78"/>
          <p:cNvSpPr txBox="1"/>
          <p:nvPr/>
        </p:nvSpPr>
        <p:spPr>
          <a:xfrm>
            <a:off x="685887" y="1593052"/>
            <a:ext cx="49848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They’re complicated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000"/>
          </a:blip>
          <a:stretch>
            <a:fillRect/>
          </a:stretch>
        </a:blip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9"/>
          <p:cNvSpPr txBox="1"/>
          <p:nvPr/>
        </p:nvSpPr>
        <p:spPr>
          <a:xfrm>
            <a:off x="1359959" y="617008"/>
            <a:ext cx="85643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4" name="Google Shape;554;p79"/>
          <p:cNvSpPr txBox="1"/>
          <p:nvPr/>
        </p:nvSpPr>
        <p:spPr>
          <a:xfrm>
            <a:off x="314325" y="1278727"/>
            <a:ext cx="12218339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They’re complicated</a:t>
            </a:r>
            <a:endParaRPr sz="4000" b="1" i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 often do not follow cultural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 and economic landscapes.</a:t>
            </a: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4000"/>
              <a:buFont typeface="Arial"/>
              <a:buChar char="•"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Sometimes boundaries put people together who have little in common.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4000"/>
              <a:buFont typeface="Arial"/>
              <a:buChar char="•"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Sometimes boundaries separate people who have everything in common.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4000"/>
              <a:buFont typeface="Arial"/>
              <a:buChar char="•"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Sometimes people are caught in the middle.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/>
          <p:nvPr/>
        </p:nvSpPr>
        <p:spPr>
          <a:xfrm>
            <a:off x="287986" y="-428625"/>
            <a:ext cx="11904014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 often do not follow cultural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 and economic landscapes.</a:t>
            </a: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 can put people together who have little in common.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Conflict between majority-Hindus and Muslims in India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People in Italy are still only loosely bound together, even after being a nation for 150 years, due to varying dialects.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Conflict between Tamils and Sinhalese in Sri Lanka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Catholics and Protestants fought in Northern Ireland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Hutus and Tutsis in Rwanda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Boundaries can separate people who have everything in common.</a:t>
            </a:r>
            <a:endParaRPr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14425D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Catholics in Northern Ireland were separated from Catholics in the Republic.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Sometimes nations are caught in the middle, between other, very different states 🡪 shatterbelts</a:t>
            </a:r>
            <a:endParaRPr sz="28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/>
          <p:nvPr/>
        </p:nvSpPr>
        <p:spPr>
          <a:xfrm>
            <a:off x="485775" y="1305342"/>
            <a:ext cx="11115675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Pages 162-163 in AMSCO (2015) are dense with examples. I </a:t>
            </a: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suggest this would be a good area for students to do brief research on any of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India - current events and religion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does the culture of Sicily relate to the mainland?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Anne Applebam’s writing on Eastern Europe between the world wars</a:t>
            </a:r>
            <a:b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History of Rwanda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evolution of South Sudan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Troubles in Ireland (1917-2000), pick your timeframe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Tamil Tigers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Kashmir and India/China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Tibet and India/China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Bhutan and India/China</a:t>
            </a:r>
            <a:endParaRPr/>
          </a:p>
        </p:txBody>
      </p:sp>
      <p:sp>
        <p:nvSpPr>
          <p:cNvPr id="567" name="Google Shape;567;p81"/>
          <p:cNvSpPr txBox="1"/>
          <p:nvPr/>
        </p:nvSpPr>
        <p:spPr>
          <a:xfrm>
            <a:off x="771525" y="857250"/>
            <a:ext cx="18891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 HUG Teachers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522" y="1811536"/>
            <a:ext cx="4149533" cy="379413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5"/>
          <p:cNvSpPr txBox="1"/>
          <p:nvPr/>
        </p:nvSpPr>
        <p:spPr>
          <a:xfrm>
            <a:off x="4194314" y="1103650"/>
            <a:ext cx="763972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are international boundaries….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INTERNAL BOUNDARIES?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2"/>
          <p:cNvSpPr txBox="1"/>
          <p:nvPr/>
        </p:nvSpPr>
        <p:spPr>
          <a:xfrm>
            <a:off x="1343025" y="828675"/>
            <a:ext cx="817025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SHATTERBELTS: COUNTIRES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CAUGHT </a:t>
            </a:r>
            <a:r>
              <a:rPr lang="en-US" sz="4800" b="1" i="1" u="sng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BETWEEN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VERY DIFFERENT STATES.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EASTERN EUROPE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CAUCASUS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SUDAN</a:t>
            </a: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3"/>
          <p:cNvSpPr txBox="1"/>
          <p:nvPr/>
        </p:nvSpPr>
        <p:spPr>
          <a:xfrm>
            <a:off x="1388534" y="931333"/>
            <a:ext cx="71472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THE EFFECTS of BOUNDARIES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83"/>
          <p:cNvSpPr txBox="1"/>
          <p:nvPr/>
        </p:nvSpPr>
        <p:spPr>
          <a:xfrm>
            <a:off x="0" y="931333"/>
            <a:ext cx="1183005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(shatterbelt)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region caught between stronger colliding external cultural-political forces, under persistent stress, and often fragmented by aggressive rivals (e.g., Israel or Kashmir today; </a:t>
            </a:r>
            <a:r>
              <a:rPr lang="en-US" sz="4400" b="1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Eastern Europe 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the Cold War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4"/>
          <p:cNvSpPr txBox="1"/>
          <p:nvPr/>
        </p:nvSpPr>
        <p:spPr>
          <a:xfrm>
            <a:off x="0" y="931333"/>
            <a:ext cx="1183005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Shatterbelt: </a:t>
            </a: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region caught between stronger colliding external cultural-political forces, under persistent stress, and often fragmented by aggressive rivals (e.g., Israel or Kashmir today; Eastern Europe during the Cold War,…).</a:t>
            </a:r>
            <a:endParaRPr sz="4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5"/>
          <p:cNvSpPr txBox="1"/>
          <p:nvPr/>
        </p:nvSpPr>
        <p:spPr>
          <a:xfrm>
            <a:off x="1388534" y="931333"/>
            <a:ext cx="71472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THE EFFECTS of BOUNDARIES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3" name="Google Shape;593;p85"/>
          <p:cNvSpPr txBox="1"/>
          <p:nvPr/>
        </p:nvSpPr>
        <p:spPr>
          <a:xfrm>
            <a:off x="0" y="1600200"/>
            <a:ext cx="1183005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 can be united and divided by many things, including…Language and Religion, Ethnicity, Nationality and Economy</a:t>
            </a: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715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6"/>
          <p:cNvSpPr txBox="1"/>
          <p:nvPr/>
        </p:nvSpPr>
        <p:spPr>
          <a:xfrm>
            <a:off x="1388534" y="931333"/>
            <a:ext cx="100242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Different forms of governance: </a:t>
            </a:r>
            <a:endParaRPr/>
          </a:p>
        </p:txBody>
      </p:sp>
      <p:sp>
        <p:nvSpPr>
          <p:cNvPr id="600" name="Google Shape;600;p86"/>
          <p:cNvSpPr txBox="1"/>
          <p:nvPr/>
        </p:nvSpPr>
        <p:spPr>
          <a:xfrm>
            <a:off x="0" y="2113587"/>
            <a:ext cx="121920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Countries are governed on more than one level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much power is at each level depends upon the form of governance.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it a </a:t>
            </a:r>
            <a:r>
              <a:rPr lang="en-US" sz="4400" i="1" u="sng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FEDERAL</a:t>
            </a:r>
            <a:r>
              <a:rPr lang="en-US" sz="4400" u="sng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 GOVERNMENT 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 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UNITARY</a:t>
            </a:r>
            <a:r>
              <a:rPr lang="en-US" sz="44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GOVERNMENT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7"/>
          <p:cNvSpPr txBox="1"/>
          <p:nvPr/>
        </p:nvSpPr>
        <p:spPr>
          <a:xfrm>
            <a:off x="1056025" y="487988"/>
            <a:ext cx="88128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Wait – aren’t they similar?: </a:t>
            </a:r>
            <a:endParaRPr/>
          </a:p>
        </p:txBody>
      </p:sp>
      <p:sp>
        <p:nvSpPr>
          <p:cNvPr id="607" name="Google Shape;607;p87"/>
          <p:cNvSpPr txBox="1"/>
          <p:nvPr/>
        </p:nvSpPr>
        <p:spPr>
          <a:xfrm>
            <a:off x="0" y="1411318"/>
            <a:ext cx="1219200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Why, yes they are!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FEDERAL</a:t>
            </a:r>
            <a:r>
              <a:rPr lang="en-US" sz="4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 GOVERNMENT </a:t>
            </a: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UNITARY</a:t>
            </a: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GOVERNMENTs </a:t>
            </a:r>
            <a:endParaRPr sz="4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Both administer the day-to-day operations of governance with sovereignty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national government is the final authority for both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Local divisions of government have </a:t>
            </a:r>
            <a:r>
              <a:rPr lang="en-US" sz="3200" i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degree of power.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8"/>
          <p:cNvSpPr txBox="1"/>
          <p:nvPr/>
        </p:nvSpPr>
        <p:spPr>
          <a:xfrm>
            <a:off x="1056025" y="487988"/>
            <a:ext cx="96243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Wait – but the differences are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also important</a:t>
            </a:r>
            <a:endParaRPr/>
          </a:p>
        </p:txBody>
      </p:sp>
      <p:sp>
        <p:nvSpPr>
          <p:cNvPr id="614" name="Google Shape;614;p88"/>
          <p:cNvSpPr txBox="1"/>
          <p:nvPr/>
        </p:nvSpPr>
        <p:spPr>
          <a:xfrm>
            <a:off x="0" y="2658227"/>
            <a:ext cx="1219200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FEDERAL</a:t>
            </a:r>
            <a:r>
              <a:rPr lang="en-US" sz="4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 GOVERNMENT </a:t>
            </a: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UNITARY</a:t>
            </a: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GOVERNMENTs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89"/>
          <p:cNvGraphicFramePr/>
          <p:nvPr/>
        </p:nvGraphicFramePr>
        <p:xfrm>
          <a:off x="2" y="-24939"/>
          <a:ext cx="12192000" cy="7074155"/>
        </p:xfrm>
        <a:graphic>
          <a:graphicData uri="http://schemas.openxmlformats.org/drawingml/2006/table">
            <a:tbl>
              <a:tblPr firstRow="1" bandRow="1">
                <a:noFill/>
                <a:tableStyleId>{1F661AC3-8BDE-49AB-94EA-2E1368102A72}</a:tableStyleId>
              </a:tblPr>
              <a:tblGrid>
                <a:gridCol w="39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7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   FEDERAL VS. UNITARY STATES </a:t>
                      </a:r>
                      <a:endParaRPr sz="40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TRAIT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FEDERAL</a:t>
                      </a:r>
                      <a:endParaRPr sz="40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UNITARY</a:t>
                      </a:r>
                      <a:endParaRPr sz="40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AUTHORITY OF THE GOVERNMENT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SHARED BETWEEN CENTRAL AND PROVINCIAL, STATE, LOCAL GOVERNMENTS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CENTRAL GOVERNMENT DOMINATES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HIERARCHY OF POWER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MULTIPLE LEVELS OF POWER;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POWER IS DIFFUSED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NO HIERARCHY OF SOVEREIGN POWERS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COUNTRY WHERE COMMONLY USED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MULTIPLE ETHNIC GROUPS WITH SIGNIFICANT MINORITIES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FEW CULTURAL DIFFERENCES AND SMALL MINTORITIES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Google Shape;625;p90"/>
          <p:cNvGraphicFramePr/>
          <p:nvPr/>
        </p:nvGraphicFramePr>
        <p:xfrm>
          <a:off x="2" y="16624"/>
          <a:ext cx="12192000" cy="7007160"/>
        </p:xfrm>
        <a:graphic>
          <a:graphicData uri="http://schemas.openxmlformats.org/drawingml/2006/table">
            <a:tbl>
              <a:tblPr firstRow="1" bandRow="1">
                <a:noFill/>
                <a:tableStyleId>{1F661AC3-8BDE-49AB-94EA-2E1368102A72}</a:tableStyleId>
              </a:tblPr>
              <a:tblGrid>
                <a:gridCol w="39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02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   FEDERAL VS. UNITARY STATES: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>
                          <a:solidFill>
                            <a:srgbClr val="FE99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examples, tendencies and exceptions to the rules </a:t>
                      </a:r>
                      <a:endParaRPr sz="4000" b="1" i="0">
                        <a:solidFill>
                          <a:srgbClr val="FE99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TRAIT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FEDERAL</a:t>
                      </a:r>
                      <a:endParaRPr sz="40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UNITARY</a:t>
                      </a:r>
                      <a:endParaRPr sz="40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 OF COUNTRY – typical rule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Large: USA, Canada, Russia</a:t>
                      </a:r>
                      <a:endParaRPr sz="3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Small: Japan, Egypt, Spain</a:t>
                      </a:r>
                      <a:endParaRPr sz="3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4836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HOWEVER!</a:t>
                      </a:r>
                      <a:endParaRPr sz="3200" b="1" i="0">
                        <a:solidFill>
                          <a:srgbClr val="4836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BELGIUM: accommodates Walloon and Flemish citizens</a:t>
                      </a:r>
                      <a:endParaRPr sz="36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CHINA</a:t>
                      </a:r>
                      <a:r>
                        <a:rPr lang="en-US" sz="2400"/>
                        <a:t>!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1"/>
          <p:cNvSpPr txBox="1"/>
          <p:nvPr/>
        </p:nvSpPr>
        <p:spPr>
          <a:xfrm>
            <a:off x="942109" y="748145"/>
            <a:ext cx="7051593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do Japan, Egypt, Spain, China,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Saudi Arabia, France and Indonesia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 in common?</a:t>
            </a:r>
            <a:endParaRPr sz="4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1" name="Google Shape;631;p91"/>
          <p:cNvSpPr txBox="1"/>
          <p:nvPr/>
        </p:nvSpPr>
        <p:spPr>
          <a:xfrm>
            <a:off x="942109" y="4689020"/>
            <a:ext cx="63912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They are all UNITARY STATES</a:t>
            </a:r>
            <a:r>
              <a:rPr lang="en-US" sz="2800" b="1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4931" y="718231"/>
            <a:ext cx="6182139" cy="565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298449"/>
            <a:ext cx="7211514" cy="65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3"/>
          <p:cNvSpPr txBox="1"/>
          <p:nvPr/>
        </p:nvSpPr>
        <p:spPr>
          <a:xfrm>
            <a:off x="5114925" y="5972174"/>
            <a:ext cx="6629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should the legend say?</a:t>
            </a:r>
            <a:endParaRPr sz="2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4"/>
          <p:cNvSpPr txBox="1"/>
          <p:nvPr/>
        </p:nvSpPr>
        <p:spPr>
          <a:xfrm>
            <a:off x="1388534" y="931333"/>
            <a:ext cx="1002421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Different forms of governance: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4425D"/>
                </a:solidFill>
                <a:latin typeface="Cambria"/>
                <a:ea typeface="Cambria"/>
                <a:cs typeface="Cambria"/>
                <a:sym typeface="Cambria"/>
              </a:rPr>
              <a:t>THREE BIG IDEAS</a:t>
            </a:r>
            <a:endParaRPr sz="5400" b="1">
              <a:solidFill>
                <a:srgbClr val="14425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9" name="Google Shape;649;p94"/>
          <p:cNvSpPr txBox="1"/>
          <p:nvPr/>
        </p:nvSpPr>
        <p:spPr>
          <a:xfrm>
            <a:off x="0" y="3166533"/>
            <a:ext cx="1115906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Federal and unitary states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- Local powers Vary by Government 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- The Effects of State Morphology (shape)</a:t>
            </a:r>
            <a:endParaRPr sz="4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5"/>
          <p:cNvSpPr txBox="1"/>
          <p:nvPr/>
        </p:nvSpPr>
        <p:spPr>
          <a:xfrm>
            <a:off x="1828800" y="1745673"/>
            <a:ext cx="76592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MORPHOLOGY = SHAPE</a:t>
            </a:r>
            <a:endParaRPr sz="54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6"/>
          <p:cNvSpPr txBox="1"/>
          <p:nvPr/>
        </p:nvSpPr>
        <p:spPr>
          <a:xfrm>
            <a:off x="1828800" y="1745673"/>
            <a:ext cx="92754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Brainstorm – what are some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possible effects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state morphology?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Positive &amp; negative…</a:t>
            </a:r>
            <a:endParaRPr sz="54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0"/>
          <p:cNvSpPr txBox="1"/>
          <p:nvPr/>
        </p:nvSpPr>
        <p:spPr>
          <a:xfrm>
            <a:off x="665018" y="6123709"/>
            <a:ext cx="6248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Also sometimes called a PROTRUDED state.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01" descr="ttp://images.slideplayer.com/32/9800808/slides/slide_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5672" y="332509"/>
            <a:ext cx="832485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101"/>
          <p:cNvSpPr txBox="1"/>
          <p:nvPr/>
        </p:nvSpPr>
        <p:spPr>
          <a:xfrm>
            <a:off x="554182" y="665018"/>
            <a:ext cx="50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#5.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6092601" cy="557078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7"/>
          <p:cNvSpPr/>
          <p:nvPr/>
        </p:nvSpPr>
        <p:spPr>
          <a:xfrm>
            <a:off x="6972300" y="0"/>
            <a:ext cx="521970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Who is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Elbridge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Gerry</a:t>
            </a:r>
            <a:r>
              <a:rPr lang="en-US" sz="5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and why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does he have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such a bad name?</a:t>
            </a:r>
            <a:endParaRPr sz="5400" b="1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2"/>
          <p:cNvSpPr txBox="1"/>
          <p:nvPr/>
        </p:nvSpPr>
        <p:spPr>
          <a:xfrm>
            <a:off x="221673" y="443346"/>
            <a:ext cx="11693236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Patterns of Local and Metropolitan Governance are SUBNATIONAL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3A633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For most people, forms of governance overlap.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List your governments: 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State (or commonwealth or territory or province)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County or (in Louisiana, Parish)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City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Township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School district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3A633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</a:rPr>
              <a:t>Police/fire district</a:t>
            </a:r>
            <a:endParaRPr sz="3600">
              <a:solidFill>
                <a:srgbClr val="3A633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3"/>
          <p:cNvSpPr txBox="1"/>
          <p:nvPr/>
        </p:nvSpPr>
        <p:spPr>
          <a:xfrm>
            <a:off x="1939636" y="2105891"/>
            <a:ext cx="889108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Example: Arizona Laws – state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3A6331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county, regarding Distracted Driving</a:t>
            </a:r>
            <a:endParaRPr sz="4400">
              <a:solidFill>
                <a:srgbClr val="3A633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1" name="Google Shape;701;p103"/>
          <p:cNvSpPr txBox="1"/>
          <p:nvPr/>
        </p:nvSpPr>
        <p:spPr>
          <a:xfrm>
            <a:off x="5299691" y="4572000"/>
            <a:ext cx="21709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Time 1:25 minutes</a:t>
            </a: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2" name="Google Shape;702;p103"/>
          <p:cNvSpPr txBox="1"/>
          <p:nvPr/>
        </p:nvSpPr>
        <p:spPr>
          <a:xfrm>
            <a:off x="3905216" y="1245190"/>
            <a:ext cx="49599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Watch this promo for Arizona’s Distracted Driving Law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04"/>
          <p:cNvSpPr txBox="1"/>
          <p:nvPr/>
        </p:nvSpPr>
        <p:spPr>
          <a:xfrm>
            <a:off x="0" y="978747"/>
            <a:ext cx="11831783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way the number of UNITS of government changes from year to year is through annexation or incorporation.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CC081"/>
                </a:solidFill>
                <a:latin typeface="Cambria"/>
                <a:ea typeface="Cambria"/>
                <a:cs typeface="Cambria"/>
                <a:sym typeface="Cambria"/>
              </a:rPr>
              <a:t>For example, a city might </a:t>
            </a:r>
            <a:r>
              <a:rPr lang="en-US" sz="3600" b="1" u="sng">
                <a:solidFill>
                  <a:srgbClr val="8CC081"/>
                </a:solidFill>
                <a:latin typeface="Cambria"/>
                <a:ea typeface="Cambria"/>
                <a:cs typeface="Cambria"/>
                <a:sym typeface="Cambria"/>
              </a:rPr>
              <a:t>annex</a:t>
            </a:r>
            <a:r>
              <a:rPr lang="en-US" sz="3600" b="1">
                <a:solidFill>
                  <a:srgbClr val="8CC081"/>
                </a:solidFill>
                <a:latin typeface="Cambria"/>
                <a:ea typeface="Cambria"/>
                <a:cs typeface="Cambria"/>
                <a:sym typeface="Cambria"/>
              </a:rPr>
              <a:t> nearby suburbs to increase the tax base (number of people paying taxes.)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But what if these people do not want to be annexed? They may incorporate their own town…thus adding a new UNIT of government.</a:t>
            </a:r>
            <a:endParaRPr sz="3600" b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8"/>
          <p:cNvSpPr/>
          <p:nvPr/>
        </p:nvSpPr>
        <p:spPr>
          <a:xfrm>
            <a:off x="2714625" y="971550"/>
            <a:ext cx="8963025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latin typeface="Arial"/>
                <a:ea typeface="Arial"/>
                <a:cs typeface="Arial"/>
                <a:sym typeface="Arial"/>
              </a:rPr>
              <a:t>Keywords coming up: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Representative democracy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Electorate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Reapportionment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Redistricting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Gerrymandering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9"/>
          <p:cNvSpPr/>
          <p:nvPr/>
        </p:nvSpPr>
        <p:spPr>
          <a:xfrm>
            <a:off x="2714625" y="971550"/>
            <a:ext cx="8963025" cy="59093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Representative democracy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 representative democracies,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citizens vote for leaders to govern on their behalf.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0"/>
          <p:cNvSpPr/>
          <p:nvPr/>
        </p:nvSpPr>
        <p:spPr>
          <a:xfrm>
            <a:off x="2714625" y="885825"/>
            <a:ext cx="8285884" cy="606319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chemeClr val="accent6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Electorate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 representative democracies,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these leaders represent citizens. The citizens are known as the </a:t>
            </a:r>
            <a:r>
              <a:rPr lang="en-US" sz="4000" b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electorate. </a:t>
            </a: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 representatives reflect what the electorate thinks in </a:t>
            </a:r>
            <a:r>
              <a:rPr lang="en-US" sz="40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defined districts </a:t>
            </a: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US" sz="40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distinct boundaries</a:t>
            </a:r>
            <a:r>
              <a:rPr lang="en-US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8" y="885825"/>
            <a:ext cx="2100497" cy="192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/>
          <p:nvPr/>
        </p:nvSpPr>
        <p:spPr>
          <a:xfrm>
            <a:off x="2714626" y="971550"/>
            <a:ext cx="878464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 fairly represent the electorate, districts should  have close to the same number of people.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1"/>
          <p:cNvSpPr txBox="1"/>
          <p:nvPr/>
        </p:nvSpPr>
        <p:spPr>
          <a:xfrm>
            <a:off x="344233" y="4482709"/>
            <a:ext cx="1184776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So, HOW COULD WE DETERMINE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NUMBER OF PEOPLE LIVING </a:t>
            </a:r>
            <a:endParaRPr sz="54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 AN AREA?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1351</Words>
  <Application>Microsoft Office PowerPoint</Application>
  <PresentationFormat>Widescreen</PresentationFormat>
  <Paragraphs>282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Cambria</vt:lpstr>
      <vt:lpstr>Arial</vt:lpstr>
      <vt:lpstr>Gill Sans</vt:lpstr>
      <vt:lpstr>Oswald</vt:lpstr>
      <vt:lpstr>Calibri</vt:lpstr>
      <vt:lpstr>Montserrat</vt:lpstr>
      <vt:lpstr>Playfair Display</vt:lpstr>
      <vt:lpstr>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B:  TERRITORIALITY AND POWER</dc:title>
  <dc:creator>Emily Hogarth</dc:creator>
  <cp:lastModifiedBy>Emily Hogarth</cp:lastModifiedBy>
  <cp:revision>5</cp:revision>
  <dcterms:modified xsi:type="dcterms:W3CDTF">2020-01-15T17:24:34Z</dcterms:modified>
</cp:coreProperties>
</file>