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67"/>
  </p:notesMasterIdLst>
  <p:handoutMasterIdLst>
    <p:handoutMasterId r:id="rId68"/>
  </p:handoutMasterIdLst>
  <p:sldIdLst>
    <p:sldId id="310" r:id="rId4"/>
    <p:sldId id="316" r:id="rId5"/>
    <p:sldId id="256" r:id="rId6"/>
    <p:sldId id="257" r:id="rId7"/>
    <p:sldId id="266" r:id="rId8"/>
    <p:sldId id="259" r:id="rId9"/>
    <p:sldId id="263" r:id="rId10"/>
    <p:sldId id="264" r:id="rId11"/>
    <p:sldId id="265" r:id="rId12"/>
    <p:sldId id="317" r:id="rId13"/>
    <p:sldId id="267" r:id="rId14"/>
    <p:sldId id="268" r:id="rId15"/>
    <p:sldId id="270" r:id="rId16"/>
    <p:sldId id="269" r:id="rId17"/>
    <p:sldId id="271" r:id="rId18"/>
    <p:sldId id="272" r:id="rId19"/>
    <p:sldId id="318" r:id="rId20"/>
    <p:sldId id="309" r:id="rId21"/>
    <p:sldId id="312" r:id="rId22"/>
    <p:sldId id="273" r:id="rId23"/>
    <p:sldId id="274" r:id="rId24"/>
    <p:sldId id="275" r:id="rId25"/>
    <p:sldId id="276" r:id="rId26"/>
    <p:sldId id="277" r:id="rId27"/>
    <p:sldId id="280" r:id="rId28"/>
    <p:sldId id="314" r:id="rId29"/>
    <p:sldId id="315" r:id="rId30"/>
    <p:sldId id="327" r:id="rId31"/>
    <p:sldId id="325" r:id="rId32"/>
    <p:sldId id="295" r:id="rId33"/>
    <p:sldId id="294" r:id="rId34"/>
    <p:sldId id="322" r:id="rId35"/>
    <p:sldId id="296" r:id="rId36"/>
    <p:sldId id="297" r:id="rId37"/>
    <p:sldId id="298" r:id="rId38"/>
    <p:sldId id="323" r:id="rId39"/>
    <p:sldId id="299" r:id="rId40"/>
    <p:sldId id="328" r:id="rId41"/>
    <p:sldId id="329" r:id="rId42"/>
    <p:sldId id="330" r:id="rId43"/>
    <p:sldId id="331" r:id="rId44"/>
    <p:sldId id="332" r:id="rId45"/>
    <p:sldId id="308" r:id="rId46"/>
    <p:sldId id="307" r:id="rId47"/>
    <p:sldId id="324" r:id="rId48"/>
    <p:sldId id="319" r:id="rId49"/>
    <p:sldId id="284" r:id="rId50"/>
    <p:sldId id="285" r:id="rId51"/>
    <p:sldId id="286" r:id="rId52"/>
    <p:sldId id="287" r:id="rId53"/>
    <p:sldId id="288" r:id="rId54"/>
    <p:sldId id="320" r:id="rId55"/>
    <p:sldId id="289" r:id="rId56"/>
    <p:sldId id="293" r:id="rId57"/>
    <p:sldId id="292" r:id="rId58"/>
    <p:sldId id="321" r:id="rId59"/>
    <p:sldId id="290" r:id="rId60"/>
    <p:sldId id="301" r:id="rId61"/>
    <p:sldId id="303" r:id="rId62"/>
    <p:sldId id="304" r:id="rId63"/>
    <p:sldId id="305" r:id="rId64"/>
    <p:sldId id="306" r:id="rId65"/>
    <p:sldId id="32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0532" autoAdjust="0"/>
  </p:normalViewPr>
  <p:slideViewPr>
    <p:cSldViewPr>
      <p:cViewPr varScale="1">
        <p:scale>
          <a:sx n="67" d="100"/>
          <a:sy n="67" d="100"/>
        </p:scale>
        <p:origin x="1168"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6CC9FD-94E8-421D-B95B-4A8A156D64D6}" type="datetimeFigureOut">
              <a:rPr lang="en-US" smtClean="0"/>
              <a:pPr/>
              <a:t>10/31/2019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720679-4A30-49FB-9B05-31990B540A2C}" type="slidenum">
              <a:rPr lang="en-US" smtClean="0"/>
              <a:pPr/>
              <a:t>‹#›</a:t>
            </a:fld>
            <a:endParaRPr lang="en-US"/>
          </a:p>
        </p:txBody>
      </p:sp>
    </p:spTree>
    <p:extLst>
      <p:ext uri="{BB962C8B-B14F-4D97-AF65-F5344CB8AC3E}">
        <p14:creationId xmlns:p14="http://schemas.microsoft.com/office/powerpoint/2010/main" val="63818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250A4-AED7-442C-B850-FF51A06DDE25}" type="datetimeFigureOut">
              <a:rPr lang="en-US" smtClean="0"/>
              <a:pPr/>
              <a:t>10/31/2019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43C72-5156-4509-8025-AFF0D4796FBC}" type="slidenum">
              <a:rPr lang="en-US" smtClean="0"/>
              <a:pPr/>
              <a:t>‹#›</a:t>
            </a:fld>
            <a:endParaRPr lang="en-US"/>
          </a:p>
        </p:txBody>
      </p:sp>
    </p:spTree>
    <p:extLst>
      <p:ext uri="{BB962C8B-B14F-4D97-AF65-F5344CB8AC3E}">
        <p14:creationId xmlns:p14="http://schemas.microsoft.com/office/powerpoint/2010/main" val="413515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November 26, 1941, a Japanese task force (the Striking Force) of six aircraft carriers (Akagi, Kaga, Sōryū, Hiryū, Shōkaku, and Zuikaku) departed northern Japan en route to a position northwest of Hawaii, intending to launch its aircraft to attack Pearl Harbor. In all, 408 aircraft were intended to be used: 360 for the two attack waves, 48 on defensive combat air patrol (CAP), including nine fighters from the first wave… </a:t>
            </a:r>
          </a:p>
        </p:txBody>
      </p:sp>
      <p:sp>
        <p:nvSpPr>
          <p:cNvPr id="4" name="Slide Number Placeholder 3"/>
          <p:cNvSpPr>
            <a:spLocks noGrp="1"/>
          </p:cNvSpPr>
          <p:nvPr>
            <p:ph type="sldNum" sz="quarter" idx="10"/>
          </p:nvPr>
        </p:nvSpPr>
        <p:spPr/>
        <p:txBody>
          <a:bodyPr/>
          <a:lstStyle/>
          <a:p>
            <a:fld id="{EA87B1AB-C9A0-450D-9509-5A91B2B3AF7C}" type="slidenum">
              <a:rPr lang="en-US" smtClean="0"/>
              <a:t>19</a:t>
            </a:fld>
            <a:endParaRPr lang="en-US" dirty="0"/>
          </a:p>
        </p:txBody>
      </p:sp>
    </p:spTree>
    <p:extLst>
      <p:ext uri="{BB962C8B-B14F-4D97-AF65-F5344CB8AC3E}">
        <p14:creationId xmlns:p14="http://schemas.microsoft.com/office/powerpoint/2010/main" val="165889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3ED2-8419-431A-B16E-0E379F3CF6A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3ED2-8419-431A-B16E-0E379F3CF6A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3ED2-8419-431A-B16E-0E379F3CF6A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A41510-B8FE-4113-AEE3-E7E6BDD99BCD}"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D3ED2-8419-431A-B16E-0E379F3CF6A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6A41510-B8FE-4113-AEE3-E7E6BDD99BCD}" type="datetimeFigureOut">
              <a:rPr lang="en-US" smtClean="0"/>
              <a:pPr/>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D3ED2-8419-431A-B16E-0E379F3CF6A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6A41510-B8FE-4113-AEE3-E7E6BDD99BCD}" type="datetimeFigureOut">
              <a:rPr lang="en-US" smtClean="0"/>
              <a:pPr/>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D3ED2-8419-431A-B16E-0E379F3CF6A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41510-B8FE-4113-AEE3-E7E6BDD99BCD}" type="datetimeFigureOut">
              <a:rPr lang="en-US" smtClean="0"/>
              <a:pPr/>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D3ED2-8419-431A-B16E-0E379F3CF6A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A41510-B8FE-4113-AEE3-E7E6BDD99BCD}"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D3ED2-8419-431A-B16E-0E379F3CF6A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6A41510-B8FE-4113-AEE3-E7E6BDD99BCD}" type="datetimeFigureOut">
              <a:rPr lang="en-US" smtClean="0"/>
              <a:pPr/>
              <a:t>10/31/2019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7CD3ED2-8419-431A-B16E-0E379F3CF6A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D3ED2-8419-431A-B16E-0E379F3CF6A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7CD3ED2-8419-431A-B16E-0E379F3CF6A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A41510-B8FE-4113-AEE3-E7E6BDD99BCD}" type="datetimeFigureOut">
              <a:rPr lang="en-US" smtClean="0"/>
              <a:pPr/>
              <a:t>10/31/2019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CD3ED2-8419-431A-B16E-0E379F3CF6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10/31/2019</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2"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4"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3"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
        <p:nvSpPr>
          <p:cNvPr id="34" name="QuestionShape"/>
          <p:cNvSpPr/>
          <p:nvPr userDrawn="1"/>
        </p:nvSpPr>
        <p:spPr>
          <a:xfrm>
            <a:off x="127000" y="127000"/>
            <a:ext cx="8890000" cy="285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4400">
                <a:solidFill>
                  <a:srgbClr val="000000"/>
                </a:solidFill>
              </a:rPr>
              <a:t>iRespond Question Master</a:t>
            </a:r>
          </a:p>
        </p:txBody>
      </p:sp>
      <p:sp>
        <p:nvSpPr>
          <p:cNvPr id="35" name="AShape"/>
          <p:cNvSpPr/>
          <p:nvPr userDrawn="1"/>
        </p:nvSpPr>
        <p:spPr>
          <a:xfrm>
            <a:off x="127000" y="31115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a:t>A.) Response A</a:t>
            </a:r>
          </a:p>
        </p:txBody>
      </p:sp>
      <p:sp>
        <p:nvSpPr>
          <p:cNvPr id="36" name="BShape"/>
          <p:cNvSpPr/>
          <p:nvPr userDrawn="1"/>
        </p:nvSpPr>
        <p:spPr>
          <a:xfrm>
            <a:off x="127000" y="38354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a:t>B.) Response B</a:t>
            </a:r>
          </a:p>
        </p:txBody>
      </p:sp>
      <p:sp>
        <p:nvSpPr>
          <p:cNvPr id="37" name="CShape"/>
          <p:cNvSpPr/>
          <p:nvPr userDrawn="1"/>
        </p:nvSpPr>
        <p:spPr>
          <a:xfrm>
            <a:off x="127000" y="45593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a:t>C.) Response C</a:t>
            </a:r>
          </a:p>
        </p:txBody>
      </p:sp>
      <p:sp>
        <p:nvSpPr>
          <p:cNvPr id="38" name="DShape"/>
          <p:cNvSpPr/>
          <p:nvPr userDrawn="1"/>
        </p:nvSpPr>
        <p:spPr>
          <a:xfrm>
            <a:off x="127000" y="52832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a:t>D.) Response D</a:t>
            </a:r>
          </a:p>
        </p:txBody>
      </p:sp>
      <p:sp>
        <p:nvSpPr>
          <p:cNvPr id="39" name="EShape"/>
          <p:cNvSpPr/>
          <p:nvPr userDrawn="1"/>
        </p:nvSpPr>
        <p:spPr>
          <a:xfrm>
            <a:off x="127000" y="60071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a:t>E.) Response E</a:t>
            </a:r>
          </a:p>
        </p:txBody>
      </p:sp>
      <p:sp>
        <p:nvSpPr>
          <p:cNvPr id="40" name="Percent"/>
          <p:cNvSpPr/>
          <p:nvPr userDrawn="1"/>
        </p:nvSpPr>
        <p:spPr>
          <a:xfrm>
            <a:off x="6350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a:solidFill>
                  <a:srgbClr val="000000"/>
                </a:solidFill>
              </a:rPr>
              <a:t>Percent Complete 100%</a:t>
            </a:r>
          </a:p>
        </p:txBody>
      </p:sp>
      <p:sp>
        <p:nvSpPr>
          <p:cNvPr id="41" name="Timer"/>
          <p:cNvSpPr/>
          <p:nvPr userDrawn="1"/>
        </p:nvSpPr>
        <p:spPr>
          <a:xfrm>
            <a:off x="254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a:solidFill>
                  <a:srgbClr val="000000"/>
                </a:solidFill>
              </a:rPr>
              <a:t>00:30</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3VqQAf74fsE" TargetMode="External"/><Relationship Id="rId2" Type="http://schemas.openxmlformats.org/officeDocument/2006/relationships/hyperlink" Target="http://mysocialstudiesteacher.com/wiki/classroom/attackpearlharbor.wmv"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g"/></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chemeClr val="bg1"/>
                </a:solidFill>
                <a:latin typeface="Algerian" pitchFamily="82" charset="0"/>
              </a:rPr>
              <a:t>What's already in my mind? </a:t>
            </a:r>
            <a:br>
              <a:rPr lang="en-US" dirty="0">
                <a:latin typeface="Algerian" pitchFamily="82" charset="0"/>
              </a:rPr>
            </a:br>
            <a:endParaRPr lang="en-US" dirty="0"/>
          </a:p>
        </p:txBody>
      </p:sp>
      <p:sp>
        <p:nvSpPr>
          <p:cNvPr id="3" name="Content Placeholder 2"/>
          <p:cNvSpPr>
            <a:spLocks noGrp="1"/>
          </p:cNvSpPr>
          <p:nvPr>
            <p:ph idx="1"/>
          </p:nvPr>
        </p:nvSpPr>
        <p:spPr/>
        <p:txBody>
          <a:bodyPr/>
          <a:lstStyle/>
          <a:p>
            <a:pPr algn="ctr"/>
            <a:r>
              <a:rPr lang="en-US" dirty="0"/>
              <a:t>Write down 8 facts that you remember from yesterday on The New </a:t>
            </a:r>
            <a:r>
              <a:rPr lang="en-US"/>
              <a:t>Deal. </a:t>
            </a:r>
            <a:endParaRPr lang="en-US" dirty="0"/>
          </a:p>
          <a:p>
            <a:pPr algn="ctr"/>
            <a:endParaRPr lang="en-US" dirty="0"/>
          </a:p>
          <a:p>
            <a:pPr algn="ctr"/>
            <a:r>
              <a:rPr lang="en-US" dirty="0"/>
              <a:t>Think about the topics we have discussed THIS WEEK!! </a:t>
            </a:r>
          </a:p>
          <a:p>
            <a:endParaRPr lang="en-US" dirty="0"/>
          </a:p>
        </p:txBody>
      </p:sp>
    </p:spTree>
    <p:extLst>
      <p:ext uri="{BB962C8B-B14F-4D97-AF65-F5344CB8AC3E}">
        <p14:creationId xmlns:p14="http://schemas.microsoft.com/office/powerpoint/2010/main" val="2605402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November 9, 2015</a:t>
            </a:r>
          </a:p>
        </p:txBody>
      </p:sp>
      <p:pic>
        <p:nvPicPr>
          <p:cNvPr id="4" name="Content Placeholder 3"/>
          <p:cNvPicPr>
            <a:picLocks noGrp="1" noChangeAspect="1"/>
          </p:cNvPicPr>
          <p:nvPr>
            <p:ph idx="1"/>
          </p:nvPr>
        </p:nvPicPr>
        <p:blipFill>
          <a:blip r:embed="rId2"/>
          <a:stretch>
            <a:fillRect/>
          </a:stretch>
        </p:blipFill>
        <p:spPr>
          <a:xfrm>
            <a:off x="381000" y="914400"/>
            <a:ext cx="8195400" cy="3432203"/>
          </a:xfrm>
          <a:prstGeom prst="rect">
            <a:avLst/>
          </a:prstGeom>
        </p:spPr>
      </p:pic>
      <p:pic>
        <p:nvPicPr>
          <p:cNvPr id="5" name="Picture 4"/>
          <p:cNvPicPr>
            <a:picLocks noChangeAspect="1"/>
          </p:cNvPicPr>
          <p:nvPr/>
        </p:nvPicPr>
        <p:blipFill>
          <a:blip r:embed="rId3"/>
          <a:stretch>
            <a:fillRect/>
          </a:stretch>
        </p:blipFill>
        <p:spPr>
          <a:xfrm>
            <a:off x="685800" y="4418127"/>
            <a:ext cx="7810500" cy="2428875"/>
          </a:xfrm>
          <a:prstGeom prst="rect">
            <a:avLst/>
          </a:prstGeom>
        </p:spPr>
      </p:pic>
    </p:spTree>
    <p:extLst>
      <p:ext uri="{BB962C8B-B14F-4D97-AF65-F5344CB8AC3E}">
        <p14:creationId xmlns:p14="http://schemas.microsoft.com/office/powerpoint/2010/main" val="368848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World War II Alliances </a:t>
            </a:r>
          </a:p>
        </p:txBody>
      </p:sp>
      <p:sp>
        <p:nvSpPr>
          <p:cNvPr id="3" name="Text Placeholder 2"/>
          <p:cNvSpPr>
            <a:spLocks noGrp="1"/>
          </p:cNvSpPr>
          <p:nvPr>
            <p:ph type="body" idx="1"/>
          </p:nvPr>
        </p:nvSpPr>
        <p:spPr/>
        <p:txBody>
          <a:bodyPr/>
          <a:lstStyle/>
          <a:p>
            <a:pPr algn="ctr"/>
            <a:r>
              <a:rPr lang="en-US" sz="2700" dirty="0"/>
              <a:t>Major Axis Powers</a:t>
            </a:r>
            <a:endParaRPr lang="en-US" dirty="0"/>
          </a:p>
        </p:txBody>
      </p:sp>
      <p:sp>
        <p:nvSpPr>
          <p:cNvPr id="4" name="Content Placeholder 3"/>
          <p:cNvSpPr>
            <a:spLocks noGrp="1"/>
          </p:cNvSpPr>
          <p:nvPr>
            <p:ph sz="half" idx="2"/>
          </p:nvPr>
        </p:nvSpPr>
        <p:spPr/>
        <p:txBody>
          <a:bodyPr/>
          <a:lstStyle/>
          <a:p>
            <a:r>
              <a:rPr lang="en-US" dirty="0"/>
              <a:t>Germany</a:t>
            </a:r>
          </a:p>
          <a:p>
            <a:r>
              <a:rPr lang="en-US" dirty="0"/>
              <a:t>Italy</a:t>
            </a:r>
          </a:p>
          <a:p>
            <a:r>
              <a:rPr lang="en-US" dirty="0"/>
              <a:t>Japan</a:t>
            </a:r>
          </a:p>
        </p:txBody>
      </p:sp>
      <p:sp>
        <p:nvSpPr>
          <p:cNvPr id="5" name="Text Placeholder 4"/>
          <p:cNvSpPr>
            <a:spLocks noGrp="1"/>
          </p:cNvSpPr>
          <p:nvPr>
            <p:ph type="body" sz="quarter" idx="3"/>
          </p:nvPr>
        </p:nvSpPr>
        <p:spPr/>
        <p:txBody>
          <a:bodyPr>
            <a:normAutofit/>
          </a:bodyPr>
          <a:lstStyle/>
          <a:p>
            <a:pPr algn="ctr"/>
            <a:r>
              <a:rPr lang="en-US" sz="2700" dirty="0"/>
              <a:t>Major Allied Powers</a:t>
            </a:r>
          </a:p>
        </p:txBody>
      </p:sp>
      <p:sp>
        <p:nvSpPr>
          <p:cNvPr id="6" name="Content Placeholder 5"/>
          <p:cNvSpPr>
            <a:spLocks noGrp="1"/>
          </p:cNvSpPr>
          <p:nvPr>
            <p:ph sz="quarter" idx="4"/>
          </p:nvPr>
        </p:nvSpPr>
        <p:spPr/>
        <p:txBody>
          <a:bodyPr/>
          <a:lstStyle/>
          <a:p>
            <a:r>
              <a:rPr lang="en-US" dirty="0"/>
              <a:t>Britain </a:t>
            </a:r>
          </a:p>
          <a:p>
            <a:r>
              <a:rPr lang="en-US" dirty="0"/>
              <a:t>France </a:t>
            </a:r>
          </a:p>
          <a:p>
            <a:r>
              <a:rPr lang="en-US" dirty="0"/>
              <a:t>Soviet Union (eventually)</a:t>
            </a:r>
          </a:p>
          <a:p>
            <a:r>
              <a:rPr lang="en-US" dirty="0"/>
              <a:t>United States</a:t>
            </a:r>
          </a:p>
          <a:p>
            <a:r>
              <a:rPr lang="en-US" dirty="0"/>
              <a:t>China</a:t>
            </a:r>
          </a:p>
          <a:p>
            <a:endParaRPr lang="en-US" dirty="0"/>
          </a:p>
        </p:txBody>
      </p:sp>
      <p:pic>
        <p:nvPicPr>
          <p:cNvPr id="7" name="Picture 16"/>
          <p:cNvPicPr>
            <a:picLocks noChangeAspect="1" noChangeArrowheads="1"/>
          </p:cNvPicPr>
          <p:nvPr/>
        </p:nvPicPr>
        <p:blipFill>
          <a:blip r:embed="rId2" cstate="print"/>
          <a:srcRect/>
          <a:stretch>
            <a:fillRect/>
          </a:stretch>
        </p:blipFill>
        <p:spPr bwMode="auto">
          <a:xfrm>
            <a:off x="457200" y="3810000"/>
            <a:ext cx="4116636" cy="2895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Action</a:t>
            </a:r>
          </a:p>
        </p:txBody>
      </p:sp>
      <p:sp>
        <p:nvSpPr>
          <p:cNvPr id="3" name="Content Placeholder 2"/>
          <p:cNvSpPr>
            <a:spLocks noGrp="1"/>
          </p:cNvSpPr>
          <p:nvPr>
            <p:ph idx="1"/>
          </p:nvPr>
        </p:nvSpPr>
        <p:spPr>
          <a:xfrm>
            <a:off x="457200" y="1600200"/>
            <a:ext cx="8229600" cy="5082809"/>
          </a:xfrm>
        </p:spPr>
        <p:txBody>
          <a:bodyPr>
            <a:normAutofit/>
          </a:bodyPr>
          <a:lstStyle/>
          <a:p>
            <a:r>
              <a:rPr lang="en-US" dirty="0"/>
              <a:t>Congress passed the  </a:t>
            </a:r>
            <a:r>
              <a:rPr lang="en-US" b="1" dirty="0"/>
              <a:t>Neutrality Acts of 1935, 1936, and 1937 </a:t>
            </a:r>
            <a:r>
              <a:rPr lang="en-US" dirty="0"/>
              <a:t>– imposed restrictions on Americans during times of war</a:t>
            </a:r>
          </a:p>
          <a:p>
            <a:pPr>
              <a:buNone/>
            </a:pPr>
            <a:endParaRPr lang="en-US" dirty="0"/>
          </a:p>
          <a:p>
            <a:pPr>
              <a:buNone/>
            </a:pPr>
            <a:r>
              <a:rPr lang="en-US" i="1" dirty="0"/>
              <a:t>	example: </a:t>
            </a:r>
            <a:r>
              <a:rPr lang="en-US" dirty="0"/>
              <a:t>prohibited sailing on ships owned by nations at war, prevented Americans from making loans to nations at war or selling them weapons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Neutrality Act</a:t>
            </a:r>
          </a:p>
        </p:txBody>
      </p:sp>
      <p:sp>
        <p:nvSpPr>
          <p:cNvPr id="3" name="Content Placeholder 2"/>
          <p:cNvSpPr>
            <a:spLocks noGrp="1"/>
          </p:cNvSpPr>
          <p:nvPr>
            <p:ph idx="1"/>
          </p:nvPr>
        </p:nvSpPr>
        <p:spPr/>
        <p:txBody>
          <a:bodyPr>
            <a:normAutofit/>
          </a:bodyPr>
          <a:lstStyle/>
          <a:p>
            <a:r>
              <a:rPr lang="en-US" dirty="0"/>
              <a:t>Roosevelt declared American neutrality but was anti-Nazi</a:t>
            </a:r>
          </a:p>
          <a:p>
            <a:endParaRPr lang="en-US" dirty="0"/>
          </a:p>
          <a:p>
            <a:r>
              <a:rPr lang="en-US" dirty="0"/>
              <a:t>convinced Congress to pass the  </a:t>
            </a:r>
            <a:r>
              <a:rPr lang="en-US" b="1" dirty="0"/>
              <a:t>Neutrality Acts of 1939 </a:t>
            </a:r>
            <a:r>
              <a:rPr lang="en-US" dirty="0"/>
              <a:t>– included a cash-and-carry provision – nations at war could buy goods &amp; arms in the U.S. if they paid cash &amp; carried merchandise on their ships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686800" cy="1252728"/>
          </a:xfrm>
        </p:spPr>
        <p:txBody>
          <a:bodyPr>
            <a:normAutofit fontScale="90000"/>
          </a:bodyPr>
          <a:lstStyle/>
          <a:p>
            <a:r>
              <a:rPr lang="en-US" dirty="0"/>
              <a:t>Roosevelt Inches Toward Involvement</a:t>
            </a:r>
          </a:p>
        </p:txBody>
      </p:sp>
      <p:sp>
        <p:nvSpPr>
          <p:cNvPr id="3" name="Content Placeholder 2"/>
          <p:cNvSpPr>
            <a:spLocks noGrp="1"/>
          </p:cNvSpPr>
          <p:nvPr>
            <p:ph idx="1"/>
          </p:nvPr>
        </p:nvSpPr>
        <p:spPr>
          <a:xfrm>
            <a:off x="152400" y="1851391"/>
            <a:ext cx="3962400" cy="4625609"/>
          </a:xfrm>
        </p:spPr>
        <p:txBody>
          <a:bodyPr>
            <a:normAutofit/>
          </a:bodyPr>
          <a:lstStyle/>
          <a:p>
            <a:r>
              <a:rPr lang="en-US" dirty="0"/>
              <a:t>1940 – Congress passed </a:t>
            </a:r>
            <a:r>
              <a:rPr lang="en-US" b="1" dirty="0"/>
              <a:t>Selective Service Act</a:t>
            </a:r>
            <a:r>
              <a:rPr lang="en-US" dirty="0"/>
              <a:t> (first peacetime draft)</a:t>
            </a:r>
          </a:p>
          <a:p>
            <a:endParaRPr lang="en-US" dirty="0"/>
          </a:p>
          <a:p>
            <a:r>
              <a:rPr lang="en-US" dirty="0"/>
              <a:t>provided military training of 1.2  million troops each year</a:t>
            </a:r>
          </a:p>
          <a:p>
            <a:endParaRPr lang="en-US" dirty="0"/>
          </a:p>
        </p:txBody>
      </p:sp>
      <p:pic>
        <p:nvPicPr>
          <p:cNvPr id="46082" name="Picture 2" descr="http://explorepahistory.com/images/ExplorePAHistory-a0k0j2-a_349.jpg"/>
          <p:cNvPicPr>
            <a:picLocks noChangeAspect="1" noChangeArrowheads="1"/>
          </p:cNvPicPr>
          <p:nvPr/>
        </p:nvPicPr>
        <p:blipFill>
          <a:blip r:embed="rId2" cstate="print"/>
          <a:srcRect/>
          <a:stretch>
            <a:fillRect/>
          </a:stretch>
        </p:blipFill>
        <p:spPr bwMode="auto">
          <a:xfrm>
            <a:off x="4191000" y="2286000"/>
            <a:ext cx="4714875" cy="35909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4876800" cy="4625609"/>
          </a:xfrm>
        </p:spPr>
        <p:txBody>
          <a:bodyPr/>
          <a:lstStyle/>
          <a:p>
            <a:r>
              <a:rPr lang="en-US" dirty="0"/>
              <a:t>1941, Congress passed </a:t>
            </a:r>
            <a:r>
              <a:rPr lang="en-US" b="1" dirty="0"/>
              <a:t>Lend-Lease Act </a:t>
            </a:r>
          </a:p>
          <a:p>
            <a:endParaRPr lang="en-US" b="1" dirty="0"/>
          </a:p>
          <a:p>
            <a:r>
              <a:rPr lang="en-US" dirty="0"/>
              <a:t>allowed Roosevelt to sell or lend war supplies to any country whose defense he considered vital to U.S. safety</a:t>
            </a:r>
          </a:p>
        </p:txBody>
      </p:sp>
      <p:sp>
        <p:nvSpPr>
          <p:cNvPr id="4" name="Title 1"/>
          <p:cNvSpPr>
            <a:spLocks noGrp="1"/>
          </p:cNvSpPr>
          <p:nvPr>
            <p:ph type="title"/>
          </p:nvPr>
        </p:nvSpPr>
        <p:spPr>
          <a:xfrm>
            <a:off x="304800" y="155448"/>
            <a:ext cx="8686800" cy="1252728"/>
          </a:xfrm>
        </p:spPr>
        <p:txBody>
          <a:bodyPr>
            <a:normAutofit fontScale="90000"/>
          </a:bodyPr>
          <a:lstStyle/>
          <a:p>
            <a:r>
              <a:rPr lang="en-US" dirty="0"/>
              <a:t>Roosevelt Inches Toward Involvement</a:t>
            </a:r>
          </a:p>
        </p:txBody>
      </p:sp>
      <p:pic>
        <p:nvPicPr>
          <p:cNvPr id="5" name="Picture 4"/>
          <p:cNvPicPr>
            <a:picLocks noChangeAspect="1" noChangeArrowheads="1"/>
          </p:cNvPicPr>
          <p:nvPr/>
        </p:nvPicPr>
        <p:blipFill>
          <a:blip r:embed="rId2" cstate="print"/>
          <a:srcRect l="2509"/>
          <a:stretch>
            <a:fillRect/>
          </a:stretch>
        </p:blipFill>
        <p:spPr bwMode="auto">
          <a:xfrm>
            <a:off x="5181600" y="1524000"/>
            <a:ext cx="3886200" cy="3208338"/>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t="8870" b="8870"/>
          <a:stretch>
            <a:fillRect/>
          </a:stretch>
        </p:blipFill>
        <p:spPr bwMode="auto">
          <a:xfrm>
            <a:off x="4724400" y="4419600"/>
            <a:ext cx="1981200" cy="217284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Japanese Expansion Threatens U.S. </a:t>
            </a:r>
          </a:p>
        </p:txBody>
      </p:sp>
      <p:sp>
        <p:nvSpPr>
          <p:cNvPr id="3" name="Content Placeholder 2"/>
          <p:cNvSpPr>
            <a:spLocks noGrp="1"/>
          </p:cNvSpPr>
          <p:nvPr>
            <p:ph idx="1"/>
          </p:nvPr>
        </p:nvSpPr>
        <p:spPr>
          <a:xfrm>
            <a:off x="76200" y="1905000"/>
            <a:ext cx="4343400" cy="4572000"/>
          </a:xfrm>
        </p:spPr>
        <p:txBody>
          <a:bodyPr>
            <a:normAutofit/>
          </a:bodyPr>
          <a:lstStyle/>
          <a:p>
            <a:r>
              <a:rPr lang="en-US" dirty="0"/>
              <a:t>Japanese invaded Indochina (Cambodia, Laos &amp; Vietnam)</a:t>
            </a:r>
          </a:p>
          <a:p>
            <a:endParaRPr lang="en-US" dirty="0"/>
          </a:p>
          <a:p>
            <a:r>
              <a:rPr lang="en-US" dirty="0"/>
              <a:t>Americans feared Japan would threaten Philippines &amp; other   Pacific islands</a:t>
            </a:r>
          </a:p>
          <a:p>
            <a:pPr>
              <a:buNone/>
            </a:pPr>
            <a:endParaRPr lang="en-US" dirty="0"/>
          </a:p>
        </p:txBody>
      </p:sp>
      <p:pic>
        <p:nvPicPr>
          <p:cNvPr id="51202" name="Picture 2" descr="http://www.fasttrackteaching.com/T_M16_JapWW2CP300g15.gif"/>
          <p:cNvPicPr>
            <a:picLocks noChangeAspect="1" noChangeArrowheads="1"/>
          </p:cNvPicPr>
          <p:nvPr/>
        </p:nvPicPr>
        <p:blipFill>
          <a:blip r:embed="rId2" cstate="print"/>
          <a:srcRect/>
          <a:stretch>
            <a:fillRect/>
          </a:stretch>
        </p:blipFill>
        <p:spPr bwMode="auto">
          <a:xfrm>
            <a:off x="4493348" y="2362200"/>
            <a:ext cx="4422052" cy="3505200"/>
          </a:xfrm>
          <a:prstGeom prst="rect">
            <a:avLst/>
          </a:prstGeom>
          <a:noFill/>
        </p:spPr>
      </p:pic>
      <p:sp>
        <p:nvSpPr>
          <p:cNvPr id="5" name="Oval 4"/>
          <p:cNvSpPr/>
          <p:nvPr/>
        </p:nvSpPr>
        <p:spPr>
          <a:xfrm>
            <a:off x="6096000" y="4419600"/>
            <a:ext cx="304800" cy="3810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Oval 5"/>
          <p:cNvSpPr/>
          <p:nvPr/>
        </p:nvSpPr>
        <p:spPr>
          <a:xfrm>
            <a:off x="5334000" y="4343400"/>
            <a:ext cx="685800" cy="5334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Oval 6"/>
          <p:cNvSpPr/>
          <p:nvPr/>
        </p:nvSpPr>
        <p:spPr>
          <a:xfrm>
            <a:off x="7772400" y="4038600"/>
            <a:ext cx="990600" cy="685800"/>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http://www.history.com/topics/world-war-ii/world-war-ii-history</a:t>
            </a:r>
          </a:p>
        </p:txBody>
      </p:sp>
    </p:spTree>
    <p:extLst>
      <p:ext uri="{BB962C8B-B14F-4D97-AF65-F5344CB8AC3E}">
        <p14:creationId xmlns:p14="http://schemas.microsoft.com/office/powerpoint/2010/main" val="399320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Pearl Harbor Links</a:t>
            </a:r>
          </a:p>
        </p:txBody>
      </p:sp>
      <p:sp>
        <p:nvSpPr>
          <p:cNvPr id="3" name="Content Placeholder 2"/>
          <p:cNvSpPr>
            <a:spLocks noGrp="1"/>
          </p:cNvSpPr>
          <p:nvPr>
            <p:ph idx="1"/>
          </p:nvPr>
        </p:nvSpPr>
        <p:spPr/>
        <p:txBody>
          <a:bodyPr/>
          <a:lstStyle/>
          <a:p>
            <a:r>
              <a:rPr lang="en-US" u="sng" dirty="0">
                <a:hlinkClick r:id="rId2"/>
              </a:rPr>
              <a:t>http://mysocialstudiesteacher.com/wiki/classroom/attackpearlharbor.wmv</a:t>
            </a:r>
            <a:endParaRPr lang="en-US" dirty="0"/>
          </a:p>
          <a:p>
            <a:endParaRPr lang="en-US" dirty="0"/>
          </a:p>
          <a:p>
            <a:endParaRPr lang="en-US" dirty="0"/>
          </a:p>
          <a:p>
            <a:r>
              <a:rPr lang="en-US" dirty="0">
                <a:hlinkClick r:id="rId3"/>
              </a:rPr>
              <a:t>https://www.youtube.com/watch?v=3VqQAf74fsE</a:t>
            </a:r>
            <a:endParaRPr lang="en-US" dirty="0"/>
          </a:p>
          <a:p>
            <a:endParaRPr lang="en-US" dirty="0"/>
          </a:p>
          <a:p>
            <a:r>
              <a:rPr lang="en-US" dirty="0"/>
              <a:t>http://www.history.com/topics/pearl-harbor/speeches#pearl-harbor-attack</a:t>
            </a:r>
          </a:p>
          <a:p>
            <a:endParaRPr lang="en-US" dirty="0"/>
          </a:p>
        </p:txBody>
      </p:sp>
    </p:spTree>
    <p:extLst>
      <p:ext uri="{BB962C8B-B14F-4D97-AF65-F5344CB8AC3E}">
        <p14:creationId xmlns:p14="http://schemas.microsoft.com/office/powerpoint/2010/main" val="2125427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5867400" cy="3477875"/>
          </a:xfrm>
          <a:prstGeom prst="rect">
            <a:avLst/>
          </a:prstGeom>
          <a:noFill/>
        </p:spPr>
        <p:txBody>
          <a:bodyPr wrap="square" rtlCol="0">
            <a:spAutoFit/>
          </a:bodyPr>
          <a:lstStyle/>
          <a:p>
            <a:pPr algn="ctr"/>
            <a:r>
              <a:rPr lang="en-US" sz="4400" b="1" dirty="0"/>
              <a:t>* How did the </a:t>
            </a:r>
            <a:r>
              <a:rPr lang="en-US" sz="4400" b="1" dirty="0">
                <a:solidFill>
                  <a:srgbClr val="FF0000"/>
                </a:solidFill>
              </a:rPr>
              <a:t>Japanese battle fleet</a:t>
            </a:r>
            <a:r>
              <a:rPr lang="en-US" sz="4400" b="1" dirty="0"/>
              <a:t> fly nearly 3,900 miles undetected across the Pacific Ocean???</a:t>
            </a:r>
          </a:p>
        </p:txBody>
      </p:sp>
      <p:sp>
        <p:nvSpPr>
          <p:cNvPr id="3" name="Rectangle 2"/>
          <p:cNvSpPr/>
          <p:nvPr/>
        </p:nvSpPr>
        <p:spPr>
          <a:xfrm>
            <a:off x="152400" y="3429000"/>
            <a:ext cx="8724900" cy="954107"/>
          </a:xfrm>
          <a:prstGeom prst="rect">
            <a:avLst/>
          </a:prstGeom>
        </p:spPr>
        <p:txBody>
          <a:bodyPr wrap="square">
            <a:spAutoFit/>
          </a:bodyPr>
          <a:lstStyle/>
          <a:p>
            <a:r>
              <a:rPr lang="en-US" sz="2000" dirty="0"/>
              <a:t>* </a:t>
            </a:r>
            <a:r>
              <a:rPr lang="en-US" sz="2000" b="1" dirty="0">
                <a:solidFill>
                  <a:srgbClr val="FF0000"/>
                </a:solidFill>
              </a:rPr>
              <a:t>Six aircraft carriers</a:t>
            </a:r>
            <a:r>
              <a:rPr lang="en-US" sz="2000" dirty="0"/>
              <a:t>, </a:t>
            </a:r>
            <a:r>
              <a:rPr lang="en-US" sz="2000" b="1" dirty="0">
                <a:solidFill>
                  <a:srgbClr val="FF0000"/>
                </a:solidFill>
              </a:rPr>
              <a:t>two battleships</a:t>
            </a:r>
            <a:r>
              <a:rPr lang="en-US" sz="2000" dirty="0"/>
              <a:t>, </a:t>
            </a:r>
            <a:r>
              <a:rPr lang="en-US" sz="2000" b="1" dirty="0">
                <a:solidFill>
                  <a:srgbClr val="FF0000"/>
                </a:solidFill>
              </a:rPr>
              <a:t>two cruisers</a:t>
            </a:r>
            <a:r>
              <a:rPr lang="en-US" sz="2000" dirty="0"/>
              <a:t>, and </a:t>
            </a:r>
            <a:r>
              <a:rPr lang="en-US" sz="2000" b="1" dirty="0">
                <a:solidFill>
                  <a:srgbClr val="FF0000"/>
                </a:solidFill>
              </a:rPr>
              <a:t>nine destroyers </a:t>
            </a:r>
            <a:r>
              <a:rPr lang="en-US" sz="2000" dirty="0"/>
              <a:t>traveled under </a:t>
            </a:r>
            <a:r>
              <a:rPr lang="en-US" sz="2000" b="1" dirty="0"/>
              <a:t>strict radio silence </a:t>
            </a:r>
            <a:r>
              <a:rPr lang="en-US" sz="2000" dirty="0"/>
              <a:t>and screened from view by a large weather front!</a:t>
            </a:r>
            <a:r>
              <a:rPr lang="en-US" dirty="0"/>
              <a:t> </a:t>
            </a:r>
            <a:r>
              <a:rPr lang="en-US" sz="1600" dirty="0"/>
              <a:t>(came within two hundred miles of the Hawaiian Islands)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022" y="113338"/>
            <a:ext cx="3056677" cy="33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69" y="4419600"/>
            <a:ext cx="3418531" cy="230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419600"/>
            <a:ext cx="3743296" cy="223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60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 name="Content Placeholder 11"/>
          <p:cNvPicPr>
            <a:picLocks noGrp="1" noChangeAspect="1"/>
          </p:cNvPicPr>
          <p:nvPr>
            <p:ph idx="1"/>
          </p:nvPr>
        </p:nvPicPr>
        <p:blipFill>
          <a:blip r:embed="rId2"/>
          <a:stretch>
            <a:fillRect/>
          </a:stretch>
        </p:blipFill>
        <p:spPr>
          <a:xfrm>
            <a:off x="457200" y="1676400"/>
            <a:ext cx="8292603" cy="2114550"/>
          </a:xfrm>
          <a:prstGeom prst="rect">
            <a:avLst/>
          </a:prstGeom>
        </p:spPr>
      </p:pic>
      <p:pic>
        <p:nvPicPr>
          <p:cNvPr id="13" name="Picture 12"/>
          <p:cNvPicPr>
            <a:picLocks noChangeAspect="1"/>
          </p:cNvPicPr>
          <p:nvPr/>
        </p:nvPicPr>
        <p:blipFill>
          <a:blip r:embed="rId3"/>
          <a:stretch>
            <a:fillRect/>
          </a:stretch>
        </p:blipFill>
        <p:spPr>
          <a:xfrm>
            <a:off x="82061" y="3962400"/>
            <a:ext cx="8979877" cy="2286000"/>
          </a:xfrm>
          <a:prstGeom prst="rect">
            <a:avLst/>
          </a:prstGeom>
        </p:spPr>
      </p:pic>
    </p:spTree>
    <p:extLst>
      <p:ext uri="{BB962C8B-B14F-4D97-AF65-F5344CB8AC3E}">
        <p14:creationId xmlns:p14="http://schemas.microsoft.com/office/powerpoint/2010/main" val="2353802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 Attacks Pearl Harbor</a:t>
            </a:r>
          </a:p>
        </p:txBody>
      </p:sp>
      <p:sp>
        <p:nvSpPr>
          <p:cNvPr id="3" name="Content Placeholder 2"/>
          <p:cNvSpPr>
            <a:spLocks noGrp="1"/>
          </p:cNvSpPr>
          <p:nvPr>
            <p:ph idx="1"/>
          </p:nvPr>
        </p:nvSpPr>
        <p:spPr>
          <a:xfrm>
            <a:off x="228600" y="1600200"/>
            <a:ext cx="5181600" cy="5257799"/>
          </a:xfrm>
        </p:spPr>
        <p:txBody>
          <a:bodyPr>
            <a:normAutofit fontScale="85000" lnSpcReduction="20000"/>
          </a:bodyPr>
          <a:lstStyle/>
          <a:p>
            <a:pPr>
              <a:lnSpc>
                <a:spcPct val="90000"/>
              </a:lnSpc>
            </a:pPr>
            <a:r>
              <a:rPr lang="en-US" dirty="0"/>
              <a:t>Dec. 7, 1941, Japanese planes attacked Pearl Harbor in the Hawaiian Islands.</a:t>
            </a:r>
          </a:p>
          <a:p>
            <a:pPr>
              <a:lnSpc>
                <a:spcPct val="90000"/>
              </a:lnSpc>
              <a:buNone/>
            </a:pPr>
            <a:endParaRPr lang="en-US" dirty="0"/>
          </a:p>
          <a:p>
            <a:pPr>
              <a:lnSpc>
                <a:spcPct val="90000"/>
              </a:lnSpc>
            </a:pPr>
            <a:r>
              <a:rPr lang="en-US" dirty="0"/>
              <a:t>Dropped bombs on American ships at naval base.</a:t>
            </a:r>
          </a:p>
          <a:p>
            <a:pPr>
              <a:lnSpc>
                <a:spcPct val="90000"/>
              </a:lnSpc>
              <a:buNone/>
            </a:pPr>
            <a:endParaRPr lang="en-US" dirty="0"/>
          </a:p>
          <a:p>
            <a:pPr>
              <a:lnSpc>
                <a:spcPct val="90000"/>
              </a:lnSpc>
            </a:pPr>
            <a:r>
              <a:rPr lang="en-US" dirty="0"/>
              <a:t>in less than two hours, Japan destroyed most of the U.S. Pacific fleet.</a:t>
            </a:r>
          </a:p>
          <a:p>
            <a:pPr>
              <a:lnSpc>
                <a:spcPct val="90000"/>
              </a:lnSpc>
              <a:buNone/>
            </a:pPr>
            <a:endParaRPr lang="en-US" dirty="0"/>
          </a:p>
          <a:p>
            <a:pPr>
              <a:lnSpc>
                <a:spcPct val="90000"/>
              </a:lnSpc>
            </a:pPr>
            <a:r>
              <a:rPr lang="en-US" dirty="0"/>
              <a:t>more than 2,000 sailors &amp; 68 civilians killed</a:t>
            </a:r>
          </a:p>
          <a:p>
            <a:pPr>
              <a:lnSpc>
                <a:spcPct val="90000"/>
              </a:lnSpc>
              <a:buNone/>
            </a:pPr>
            <a:endParaRPr lang="en-US" dirty="0"/>
          </a:p>
          <a:p>
            <a:pPr>
              <a:lnSpc>
                <a:spcPct val="90000"/>
              </a:lnSpc>
            </a:pPr>
            <a:r>
              <a:rPr lang="en-US" dirty="0"/>
              <a:t>Dec. 8, 1941 Roosevelt asked Congress to declare war on Japan</a:t>
            </a:r>
          </a:p>
          <a:p>
            <a:pPr>
              <a:lnSpc>
                <a:spcPct val="90000"/>
              </a:lnSpc>
            </a:pPr>
            <a:endParaRPr lang="en-US" dirty="0"/>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492775" y="2209800"/>
            <a:ext cx="3422625" cy="3886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304800" y="1598973"/>
            <a:ext cx="6477000" cy="5182827"/>
          </a:xfrm>
          <a:prstGeom prst="rect">
            <a:avLst/>
          </a:prstGeom>
          <a:noFill/>
          <a:ln w="9525">
            <a:noFill/>
            <a:miter lim="800000"/>
            <a:headEnd/>
            <a:tailEnd/>
          </a:ln>
          <a:effectLst/>
        </p:spPr>
      </p:pic>
      <p:sp>
        <p:nvSpPr>
          <p:cNvPr id="8197" name="Text Box 5"/>
          <p:cNvSpPr txBox="1">
            <a:spLocks noChangeArrowheads="1"/>
          </p:cNvSpPr>
          <p:nvPr/>
        </p:nvSpPr>
        <p:spPr bwMode="auto">
          <a:xfrm>
            <a:off x="6858000" y="2471678"/>
            <a:ext cx="2133600" cy="2862322"/>
          </a:xfrm>
          <a:prstGeom prst="rect">
            <a:avLst/>
          </a:prstGeom>
          <a:noFill/>
          <a:ln w="9525">
            <a:noFill/>
            <a:miter lim="800000"/>
            <a:headEnd/>
            <a:tailEnd/>
          </a:ln>
          <a:effectLst/>
        </p:spPr>
        <p:txBody>
          <a:bodyPr wrap="square">
            <a:spAutoFit/>
          </a:bodyPr>
          <a:lstStyle/>
          <a:p>
            <a:pPr algn="ctr">
              <a:spcBef>
                <a:spcPct val="50000"/>
              </a:spcBef>
            </a:pPr>
            <a:r>
              <a:rPr lang="en-US" b="1" dirty="0"/>
              <a:t>A navy photographer snapped this photograph of the Japanese attack on Pearl Harbor in Hawaii on December 7, 1941, just as the USS </a:t>
            </a:r>
            <a:r>
              <a:rPr lang="en-US" b="1" i="1" dirty="0"/>
              <a:t>Shaw</a:t>
            </a:r>
            <a:r>
              <a:rPr lang="en-US" b="1" dirty="0"/>
              <a:t> exploded.</a:t>
            </a:r>
            <a:r>
              <a:rPr lang="en-US" dirty="0"/>
              <a:t> </a:t>
            </a:r>
          </a:p>
        </p:txBody>
      </p:sp>
      <p:sp>
        <p:nvSpPr>
          <p:cNvPr id="4" name="Title 1"/>
          <p:cNvSpPr>
            <a:spLocks noGrp="1"/>
          </p:cNvSpPr>
          <p:nvPr>
            <p:ph type="title"/>
          </p:nvPr>
        </p:nvSpPr>
        <p:spPr>
          <a:xfrm>
            <a:off x="457200" y="155448"/>
            <a:ext cx="8229600" cy="1252728"/>
          </a:xfrm>
        </p:spPr>
        <p:txBody>
          <a:bodyPr/>
          <a:lstStyle/>
          <a:p>
            <a:r>
              <a:rPr lang="en-US" dirty="0"/>
              <a:t>Pearl Harbor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print"/>
          <a:srcRect/>
          <a:stretch>
            <a:fillRect/>
          </a:stretch>
        </p:blipFill>
        <p:spPr bwMode="auto">
          <a:xfrm>
            <a:off x="2667000" y="1510320"/>
            <a:ext cx="6324600" cy="5071455"/>
          </a:xfrm>
          <a:prstGeom prst="rect">
            <a:avLst/>
          </a:prstGeom>
          <a:noFill/>
          <a:ln w="9525">
            <a:noFill/>
            <a:miter lim="800000"/>
            <a:headEnd/>
            <a:tailEnd/>
          </a:ln>
          <a:effectLst/>
        </p:spPr>
      </p:pic>
      <p:sp>
        <p:nvSpPr>
          <p:cNvPr id="9221" name="Text Box 5"/>
          <p:cNvSpPr txBox="1">
            <a:spLocks noChangeArrowheads="1"/>
          </p:cNvSpPr>
          <p:nvPr/>
        </p:nvSpPr>
        <p:spPr bwMode="auto">
          <a:xfrm>
            <a:off x="152400" y="2334161"/>
            <a:ext cx="2438400" cy="1323439"/>
          </a:xfrm>
          <a:prstGeom prst="rect">
            <a:avLst/>
          </a:prstGeom>
          <a:noFill/>
          <a:ln w="9525">
            <a:noFill/>
            <a:miter lim="800000"/>
            <a:headEnd/>
            <a:tailEnd/>
          </a:ln>
          <a:effectLst/>
        </p:spPr>
        <p:txBody>
          <a:bodyPr wrap="square">
            <a:spAutoFit/>
          </a:bodyPr>
          <a:lstStyle/>
          <a:p>
            <a:pPr algn="ctr">
              <a:spcBef>
                <a:spcPct val="50000"/>
              </a:spcBef>
            </a:pPr>
            <a:r>
              <a:rPr lang="en-US" sz="2000" b="1" dirty="0"/>
              <a:t>Rescuing survivors near USS West Virginia during the Pearl Harbor attack. </a:t>
            </a:r>
          </a:p>
        </p:txBody>
      </p:sp>
      <p:sp>
        <p:nvSpPr>
          <p:cNvPr id="4" name="Title 1"/>
          <p:cNvSpPr>
            <a:spLocks noGrp="1"/>
          </p:cNvSpPr>
          <p:nvPr>
            <p:ph type="title"/>
          </p:nvPr>
        </p:nvSpPr>
        <p:spPr>
          <a:xfrm>
            <a:off x="457200" y="155448"/>
            <a:ext cx="8229600" cy="1252728"/>
          </a:xfrm>
        </p:spPr>
        <p:txBody>
          <a:bodyPr/>
          <a:lstStyle/>
          <a:p>
            <a:r>
              <a:rPr lang="en-US" dirty="0"/>
              <a:t>Pearl Harbor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srcRect/>
          <a:stretch>
            <a:fillRect/>
          </a:stretch>
        </p:blipFill>
        <p:spPr bwMode="auto">
          <a:xfrm>
            <a:off x="304800" y="1600200"/>
            <a:ext cx="6172200" cy="5077039"/>
          </a:xfrm>
          <a:prstGeom prst="rect">
            <a:avLst/>
          </a:prstGeom>
          <a:noFill/>
          <a:ln w="9525">
            <a:noFill/>
            <a:miter lim="800000"/>
            <a:headEnd/>
            <a:tailEnd/>
          </a:ln>
          <a:effectLst/>
        </p:spPr>
      </p:pic>
      <p:sp>
        <p:nvSpPr>
          <p:cNvPr id="10245" name="Text Box 5"/>
          <p:cNvSpPr txBox="1">
            <a:spLocks noChangeArrowheads="1"/>
          </p:cNvSpPr>
          <p:nvPr/>
        </p:nvSpPr>
        <p:spPr bwMode="auto">
          <a:xfrm>
            <a:off x="6553200" y="2782431"/>
            <a:ext cx="2514600" cy="2246769"/>
          </a:xfrm>
          <a:prstGeom prst="rect">
            <a:avLst/>
          </a:prstGeom>
          <a:noFill/>
          <a:ln w="9525">
            <a:noFill/>
            <a:miter lim="800000"/>
            <a:headEnd/>
            <a:tailEnd/>
          </a:ln>
          <a:effectLst/>
        </p:spPr>
        <p:txBody>
          <a:bodyPr wrap="square">
            <a:spAutoFit/>
          </a:bodyPr>
          <a:lstStyle/>
          <a:p>
            <a:pPr algn="ctr">
              <a:spcBef>
                <a:spcPct val="50000"/>
              </a:spcBef>
            </a:pPr>
            <a:r>
              <a:rPr lang="en-US" sz="2000" b="1" dirty="0"/>
              <a:t>Pearl Harbor, taken by surprise, during the Japanese aerial attack. Wreckage at Naval Air Station, Pearl Harbor. (12/07/1941) </a:t>
            </a:r>
          </a:p>
        </p:txBody>
      </p:sp>
      <p:sp>
        <p:nvSpPr>
          <p:cNvPr id="4" name="Title 1"/>
          <p:cNvSpPr>
            <a:spLocks noGrp="1"/>
          </p:cNvSpPr>
          <p:nvPr>
            <p:ph type="title"/>
          </p:nvPr>
        </p:nvSpPr>
        <p:spPr>
          <a:xfrm>
            <a:off x="457200" y="155448"/>
            <a:ext cx="8229600" cy="1252728"/>
          </a:xfrm>
        </p:spPr>
        <p:txBody>
          <a:bodyPr/>
          <a:lstStyle/>
          <a:p>
            <a:r>
              <a:rPr lang="en-US" dirty="0"/>
              <a:t>Pearl Harbor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Pearl Harbor</a:t>
            </a:r>
          </a:p>
        </p:txBody>
      </p:sp>
      <p:pic>
        <p:nvPicPr>
          <p:cNvPr id="53252" name="Picture 4" descr="http://dn3047.k12.sd.us/Event/Pics/Memorial.jpg"/>
          <p:cNvPicPr>
            <a:picLocks noChangeAspect="1" noChangeArrowheads="1"/>
          </p:cNvPicPr>
          <p:nvPr/>
        </p:nvPicPr>
        <p:blipFill>
          <a:blip r:embed="rId2" cstate="print"/>
          <a:srcRect/>
          <a:stretch>
            <a:fillRect/>
          </a:stretch>
        </p:blipFill>
        <p:spPr bwMode="auto">
          <a:xfrm>
            <a:off x="762000" y="1524000"/>
            <a:ext cx="7924800" cy="5160016"/>
          </a:xfrm>
          <a:prstGeom prst="rect">
            <a:avLst/>
          </a:prstGeom>
          <a:noFill/>
        </p:spPr>
      </p:pic>
      <p:sp>
        <p:nvSpPr>
          <p:cNvPr id="3" name="Content Placeholder 2"/>
          <p:cNvSpPr>
            <a:spLocks noGrp="1"/>
          </p:cNvSpPr>
          <p:nvPr>
            <p:ph idx="1"/>
          </p:nvPr>
        </p:nvSpPr>
        <p:spPr>
          <a:xfrm>
            <a:off x="533400" y="5508991"/>
            <a:ext cx="5638800" cy="1958609"/>
          </a:xfrm>
        </p:spPr>
        <p:txBody>
          <a:bodyPr>
            <a:normAutofit/>
          </a:bodyPr>
          <a:lstStyle/>
          <a:p>
            <a:pPr>
              <a:buNone/>
            </a:pPr>
            <a:r>
              <a:rPr lang="en-US" sz="2000" b="1" dirty="0"/>
              <a:t>	</a:t>
            </a:r>
            <a:r>
              <a:rPr lang="en-US" sz="2000" b="1" dirty="0">
                <a:solidFill>
                  <a:schemeClr val="bg1"/>
                </a:solidFill>
              </a:rPr>
              <a:t>USS </a:t>
            </a:r>
            <a:r>
              <a:rPr lang="en-US" sz="2000" b="1" i="1" dirty="0">
                <a:solidFill>
                  <a:schemeClr val="bg1"/>
                </a:solidFill>
              </a:rPr>
              <a:t>Arizona</a:t>
            </a:r>
            <a:r>
              <a:rPr lang="en-US" sz="2000" b="1" dirty="0">
                <a:solidFill>
                  <a:schemeClr val="bg1"/>
                </a:solidFill>
              </a:rPr>
              <a:t> Memorial</a:t>
            </a:r>
            <a:r>
              <a:rPr lang="en-US" sz="2000" dirty="0">
                <a:solidFill>
                  <a:schemeClr val="bg1"/>
                </a:solidFill>
              </a:rPr>
              <a:t>, marks the resting place of 1,102 of the 1,177 sailors killed on the USS </a:t>
            </a:r>
            <a:r>
              <a:rPr lang="en-US" sz="2000" i="1" dirty="0">
                <a:solidFill>
                  <a:schemeClr val="bg1"/>
                </a:solidFill>
              </a:rPr>
              <a:t>Arizona</a:t>
            </a:r>
            <a:r>
              <a:rPr lang="en-US" sz="2000" dirty="0">
                <a:solidFill>
                  <a:schemeClr val="bg1"/>
                </a:solidFill>
              </a:rPr>
              <a:t> during the Attack on Pearl Harbor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Homefront Mobilization </a:t>
            </a:r>
          </a:p>
        </p:txBody>
      </p:sp>
      <p:sp>
        <p:nvSpPr>
          <p:cNvPr id="3" name="Content Placeholder 2"/>
          <p:cNvSpPr>
            <a:spLocks noGrp="1"/>
          </p:cNvSpPr>
          <p:nvPr>
            <p:ph idx="1"/>
          </p:nvPr>
        </p:nvSpPr>
        <p:spPr/>
        <p:txBody>
          <a:bodyPr>
            <a:normAutofit lnSpcReduction="10000"/>
          </a:bodyPr>
          <a:lstStyle/>
          <a:p>
            <a:r>
              <a:rPr lang="en-US" dirty="0"/>
              <a:t>More than 16 million Americans served in  military</a:t>
            </a:r>
          </a:p>
          <a:p>
            <a:endParaRPr lang="en-US" dirty="0"/>
          </a:p>
          <a:p>
            <a:pPr>
              <a:lnSpc>
                <a:spcPct val="80000"/>
              </a:lnSpc>
            </a:pPr>
            <a:r>
              <a:rPr lang="en-US" dirty="0"/>
              <a:t>1 million African Americans served in mostly segregated units initially, integrated units later in the war</a:t>
            </a:r>
          </a:p>
          <a:p>
            <a:pPr>
              <a:lnSpc>
                <a:spcPct val="80000"/>
              </a:lnSpc>
              <a:buNone/>
            </a:pPr>
            <a:endParaRPr lang="en-US" dirty="0"/>
          </a:p>
          <a:p>
            <a:pPr>
              <a:lnSpc>
                <a:spcPct val="80000"/>
              </a:lnSpc>
            </a:pPr>
            <a:r>
              <a:rPr lang="en-US" b="1" dirty="0"/>
              <a:t>Women’s Army Corps </a:t>
            </a:r>
            <a:r>
              <a:rPr lang="en-US" dirty="0"/>
              <a:t>(WACs) created by Congress in1943 to provide clerical workers, truck drivers, instructors &amp; lab technicians for the U.S. Army – 150,000 women volunteer for the service</a:t>
            </a:r>
          </a:p>
          <a:p>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a:t>Pearl Harbor</a:t>
            </a:r>
          </a:p>
        </p:txBody>
      </p:sp>
      <p:sp>
        <p:nvSpPr>
          <p:cNvPr id="3" name="Subtitle 2"/>
          <p:cNvSpPr>
            <a:spLocks noGrp="1"/>
          </p:cNvSpPr>
          <p:nvPr>
            <p:ph type="subTitle" idx="1"/>
          </p:nvPr>
        </p:nvSpPr>
        <p:spPr>
          <a:xfrm>
            <a:off x="457200" y="1066800"/>
            <a:ext cx="8458200" cy="5486400"/>
          </a:xfrm>
        </p:spPr>
        <p:txBody>
          <a:bodyPr>
            <a:noAutofit/>
          </a:bodyPr>
          <a:lstStyle/>
          <a:p>
            <a:r>
              <a:rPr lang="en-US" sz="3600" b="1" dirty="0">
                <a:solidFill>
                  <a:schemeClr val="tx1"/>
                </a:solidFill>
              </a:rPr>
              <a:t>Just before 8 a.m. on December 7, 1941, hundreds of Japanese fighter planes attacked the American naval base at Pearl Harbor near Honolulu, Hawaii. The barrage lasted just two hours, but it was devastating: The Japanese managed to destroy nearly 20 American naval vessels, including eight enormous battleships, and almost 200 airplanes. More than 2,000 Americans soldiers and sailors died in the attack, and another 1,000 were wounded. </a:t>
            </a:r>
          </a:p>
        </p:txBody>
      </p:sp>
    </p:spTree>
    <p:extLst>
      <p:ext uri="{BB962C8B-B14F-4D97-AF65-F5344CB8AC3E}">
        <p14:creationId xmlns:p14="http://schemas.microsoft.com/office/powerpoint/2010/main" val="4178697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0688" y="115888"/>
            <a:ext cx="8229600" cy="1143000"/>
          </a:xfrm>
        </p:spPr>
        <p:txBody>
          <a:bodyPr/>
          <a:lstStyle/>
          <a:p>
            <a:r>
              <a:rPr lang="en-GB" dirty="0"/>
              <a:t>Diary Entry</a:t>
            </a:r>
          </a:p>
        </p:txBody>
      </p:sp>
      <p:sp>
        <p:nvSpPr>
          <p:cNvPr id="3" name="Content Placeholder 2"/>
          <p:cNvSpPr>
            <a:spLocks noGrp="1"/>
          </p:cNvSpPr>
          <p:nvPr>
            <p:ph idx="1"/>
          </p:nvPr>
        </p:nvSpPr>
        <p:spPr>
          <a:xfrm>
            <a:off x="395288" y="2047875"/>
            <a:ext cx="4324350" cy="4525963"/>
          </a:xfrm>
        </p:spPr>
        <p:txBody>
          <a:bodyPr/>
          <a:lstStyle/>
          <a:p>
            <a:pPr marL="0" indent="0">
              <a:buFont typeface="Arial" charset="0"/>
              <a:buNone/>
              <a:defRPr/>
            </a:pPr>
            <a:r>
              <a:rPr lang="en-GB" sz="2400" b="1" u="sng" dirty="0"/>
              <a:t>Write your diary entry for </a:t>
            </a:r>
            <a:br>
              <a:rPr lang="en-GB" sz="2400" b="1" u="sng" dirty="0"/>
            </a:br>
            <a:r>
              <a:rPr lang="en-GB" sz="2400" b="1" u="sng" dirty="0"/>
              <a:t>December 8</a:t>
            </a:r>
            <a:r>
              <a:rPr lang="en-GB" sz="2400" b="1" u="sng" baseline="30000" dirty="0"/>
              <a:t>th</a:t>
            </a:r>
            <a:r>
              <a:rPr lang="en-GB" sz="2400" b="1" u="sng" dirty="0"/>
              <a:t> 1941.</a:t>
            </a:r>
          </a:p>
          <a:p>
            <a:pPr>
              <a:defRPr/>
            </a:pPr>
            <a:r>
              <a:rPr lang="en-GB" sz="2400" dirty="0"/>
              <a:t>How does the outbreak of war make you feel?</a:t>
            </a:r>
          </a:p>
          <a:p>
            <a:pPr>
              <a:defRPr/>
            </a:pPr>
            <a:r>
              <a:rPr lang="en-GB" sz="2400" dirty="0"/>
              <a:t>What do you think your parents are worried about?</a:t>
            </a:r>
          </a:p>
          <a:p>
            <a:pPr>
              <a:defRPr/>
            </a:pPr>
            <a:r>
              <a:rPr lang="en-GB" sz="2400" dirty="0"/>
              <a:t>Are you worried?</a:t>
            </a:r>
          </a:p>
          <a:p>
            <a:pPr>
              <a:defRPr/>
            </a:pPr>
            <a:r>
              <a:rPr lang="en-GB" sz="2400" dirty="0"/>
              <a:t>Why?</a:t>
            </a:r>
          </a:p>
          <a:p>
            <a:pPr>
              <a:defRPr/>
            </a:pPr>
            <a:r>
              <a:rPr lang="en-GB" sz="2400" dirty="0"/>
              <a:t>What do you think might happen to you and your family?</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781300"/>
            <a:ext cx="4046537"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Box 3"/>
          <p:cNvSpPr txBox="1">
            <a:spLocks noChangeArrowheads="1"/>
          </p:cNvSpPr>
          <p:nvPr/>
        </p:nvSpPr>
        <p:spPr bwMode="auto">
          <a:xfrm>
            <a:off x="514349" y="1532155"/>
            <a:ext cx="799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dirty="0"/>
              <a:t>You are a teenager, living in Hawaii in 1941. You listened to FDR declare to congress war on Japan with your parents. They both look extremely worried.</a:t>
            </a:r>
          </a:p>
        </p:txBody>
      </p:sp>
    </p:spTree>
    <p:extLst>
      <p:ext uri="{BB962C8B-B14F-4D97-AF65-F5344CB8AC3E}">
        <p14:creationId xmlns:p14="http://schemas.microsoft.com/office/powerpoint/2010/main" val="946157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November 6 20157</a:t>
            </a:r>
            <a:endParaRPr lang="en-US" dirty="0"/>
          </a:p>
        </p:txBody>
      </p:sp>
      <p:pic>
        <p:nvPicPr>
          <p:cNvPr id="4" name="Content Placeholder 3"/>
          <p:cNvPicPr>
            <a:picLocks noGrp="1" noChangeAspect="1"/>
          </p:cNvPicPr>
          <p:nvPr>
            <p:ph idx="1"/>
          </p:nvPr>
        </p:nvPicPr>
        <p:blipFill>
          <a:blip r:embed="rId2"/>
          <a:stretch>
            <a:fillRect/>
          </a:stretch>
        </p:blipFill>
        <p:spPr>
          <a:xfrm>
            <a:off x="303965" y="1676400"/>
            <a:ext cx="8496732" cy="4800599"/>
          </a:xfrm>
          <a:prstGeom prst="rect">
            <a:avLst/>
          </a:prstGeom>
        </p:spPr>
      </p:pic>
    </p:spTree>
    <p:extLst>
      <p:ext uri="{BB962C8B-B14F-4D97-AF65-F5344CB8AC3E}">
        <p14:creationId xmlns:p14="http://schemas.microsoft.com/office/powerpoint/2010/main" val="1161089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If you need to go to the vending machine or restroom use the time before class! </a:t>
            </a:r>
          </a:p>
        </p:txBody>
      </p:sp>
      <p:pic>
        <p:nvPicPr>
          <p:cNvPr id="4" name="Content Placeholder 3"/>
          <p:cNvPicPr>
            <a:picLocks noGrp="1" noChangeAspect="1"/>
          </p:cNvPicPr>
          <p:nvPr>
            <p:ph idx="1"/>
          </p:nvPr>
        </p:nvPicPr>
        <p:blipFill>
          <a:blip r:embed="rId2"/>
          <a:stretch>
            <a:fillRect/>
          </a:stretch>
        </p:blipFill>
        <p:spPr>
          <a:xfrm>
            <a:off x="303965" y="1676400"/>
            <a:ext cx="8496732" cy="4800599"/>
          </a:xfrm>
          <a:prstGeom prst="rect">
            <a:avLst/>
          </a:prstGeom>
        </p:spPr>
      </p:pic>
    </p:spTree>
    <p:extLst>
      <p:ext uri="{BB962C8B-B14F-4D97-AF65-F5344CB8AC3E}">
        <p14:creationId xmlns:p14="http://schemas.microsoft.com/office/powerpoint/2010/main" val="289429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4048"/>
            <a:ext cx="8077200" cy="1673352"/>
          </a:xfrm>
        </p:spPr>
        <p:txBody>
          <a:bodyPr/>
          <a:lstStyle/>
          <a:p>
            <a:pPr algn="ctr"/>
            <a:r>
              <a:rPr lang="en-US" dirty="0"/>
              <a:t>World War II</a:t>
            </a:r>
          </a:p>
        </p:txBody>
      </p:sp>
      <p:sp>
        <p:nvSpPr>
          <p:cNvPr id="3" name="Subtitle 2"/>
          <p:cNvSpPr>
            <a:spLocks noGrp="1"/>
          </p:cNvSpPr>
          <p:nvPr>
            <p:ph type="subTitle" idx="1"/>
          </p:nvPr>
        </p:nvSpPr>
        <p:spPr>
          <a:xfrm>
            <a:off x="609600" y="5105400"/>
            <a:ext cx="8077200" cy="838200"/>
          </a:xfrm>
        </p:spPr>
        <p:txBody>
          <a:bodyPr>
            <a:normAutofit/>
          </a:bodyPr>
          <a:lstStyle/>
          <a:p>
            <a:pPr algn="ctr"/>
            <a:r>
              <a:rPr lang="en-US" sz="3500" i="1" dirty="0"/>
              <a:t>Chapters 23 &amp; 24</a:t>
            </a:r>
          </a:p>
        </p:txBody>
      </p:sp>
      <p:pic>
        <p:nvPicPr>
          <p:cNvPr id="35842" name="Picture 2" descr="http://mail.csisd.org/~ow/FOV1-0001D14E/S0430D27D.0/flagraising.jpg"/>
          <p:cNvPicPr>
            <a:picLocks noChangeAspect="1" noChangeArrowheads="1"/>
          </p:cNvPicPr>
          <p:nvPr/>
        </p:nvPicPr>
        <p:blipFill>
          <a:blip r:embed="rId2" cstate="print"/>
          <a:srcRect/>
          <a:stretch>
            <a:fillRect/>
          </a:stretch>
        </p:blipFill>
        <p:spPr bwMode="auto">
          <a:xfrm>
            <a:off x="2476500" y="1285875"/>
            <a:ext cx="4457700" cy="359092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American </a:t>
            </a:r>
            <a:r>
              <a:rPr lang="en-US" dirty="0" err="1"/>
              <a:t>Homefront</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Work for Victory</a:t>
            </a:r>
          </a:p>
        </p:txBody>
      </p:sp>
      <p:sp>
        <p:nvSpPr>
          <p:cNvPr id="3" name="Content Placeholder 2"/>
          <p:cNvSpPr>
            <a:spLocks noGrp="1"/>
          </p:cNvSpPr>
          <p:nvPr>
            <p:ph idx="1"/>
          </p:nvPr>
        </p:nvSpPr>
        <p:spPr>
          <a:xfrm>
            <a:off x="152400" y="1851391"/>
            <a:ext cx="4876800" cy="4625609"/>
          </a:xfrm>
        </p:spPr>
        <p:txBody>
          <a:bodyPr/>
          <a:lstStyle/>
          <a:p>
            <a:r>
              <a:rPr lang="en-US" b="1" dirty="0">
                <a:solidFill>
                  <a:schemeClr val="accent1"/>
                </a:solidFill>
              </a:rPr>
              <a:t>Women’s contribution to the war: </a:t>
            </a:r>
          </a:p>
          <a:p>
            <a:pPr>
              <a:buNone/>
            </a:pPr>
            <a:r>
              <a:rPr lang="en-US" b="1" dirty="0">
                <a:solidFill>
                  <a:schemeClr val="accent1"/>
                </a:solidFill>
              </a:rPr>
              <a:t>	</a:t>
            </a:r>
            <a:r>
              <a:rPr lang="en-US" dirty="0"/>
              <a:t>worked in heavy industry, need for workers ended common practice of women quitting their jobs once married</a:t>
            </a:r>
          </a:p>
          <a:p>
            <a:pPr>
              <a:buNone/>
            </a:pPr>
            <a:endParaRPr lang="en-US" dirty="0">
              <a:solidFill>
                <a:schemeClr val="accent1"/>
              </a:solidFill>
            </a:endParaRPr>
          </a:p>
          <a:p>
            <a:pPr algn="r">
              <a:buNone/>
            </a:pPr>
            <a:r>
              <a:rPr lang="en-US" i="1" dirty="0"/>
              <a:t>“Rosie the Riveter”</a:t>
            </a:r>
          </a:p>
          <a:p>
            <a:endParaRPr lang="en-US" i="1" dirty="0"/>
          </a:p>
        </p:txBody>
      </p:sp>
      <p:pic>
        <p:nvPicPr>
          <p:cNvPr id="77826" name="Picture 2" descr="http://foreriveryoungmarines.com/images/rosie1.jpg"/>
          <p:cNvPicPr>
            <a:picLocks noChangeAspect="1" noChangeArrowheads="1"/>
          </p:cNvPicPr>
          <p:nvPr/>
        </p:nvPicPr>
        <p:blipFill>
          <a:blip r:embed="rId2" cstate="print"/>
          <a:srcRect/>
          <a:stretch>
            <a:fillRect/>
          </a:stretch>
        </p:blipFill>
        <p:spPr bwMode="auto">
          <a:xfrm>
            <a:off x="5257800" y="1752600"/>
            <a:ext cx="3638550" cy="47625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https://www.youtube.com/watch?v=bU2tt1h53jM</a:t>
            </a:r>
          </a:p>
        </p:txBody>
      </p:sp>
    </p:spTree>
    <p:extLst>
      <p:ext uri="{BB962C8B-B14F-4D97-AF65-F5344CB8AC3E}">
        <p14:creationId xmlns:p14="http://schemas.microsoft.com/office/powerpoint/2010/main" val="208547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African Americans Gain Civil Rights</a:t>
            </a:r>
          </a:p>
        </p:txBody>
      </p:sp>
      <p:sp>
        <p:nvSpPr>
          <p:cNvPr id="3" name="Content Placeholder 2"/>
          <p:cNvSpPr>
            <a:spLocks noGrp="1"/>
          </p:cNvSpPr>
          <p:nvPr>
            <p:ph idx="1"/>
          </p:nvPr>
        </p:nvSpPr>
        <p:spPr>
          <a:xfrm>
            <a:off x="228600" y="1600200"/>
            <a:ext cx="5257800" cy="5181600"/>
          </a:xfrm>
        </p:spPr>
        <p:txBody>
          <a:bodyPr>
            <a:normAutofit fontScale="85000" lnSpcReduction="10000"/>
          </a:bodyPr>
          <a:lstStyle/>
          <a:p>
            <a:r>
              <a:rPr lang="en-US" b="1" dirty="0">
                <a:solidFill>
                  <a:schemeClr val="accent2">
                    <a:lumMod val="75000"/>
                  </a:schemeClr>
                </a:solidFill>
              </a:rPr>
              <a:t>Double “V” campaign</a:t>
            </a:r>
            <a:r>
              <a:rPr lang="en-US" b="1" dirty="0">
                <a:solidFill>
                  <a:schemeClr val="tx2"/>
                </a:solidFill>
              </a:rPr>
              <a:t>:</a:t>
            </a:r>
          </a:p>
          <a:p>
            <a:pPr>
              <a:buNone/>
            </a:pPr>
            <a:r>
              <a:rPr lang="en-US" dirty="0"/>
              <a:t>	need for victory against dictators abroad &amp; discrimination in U.S.</a:t>
            </a:r>
          </a:p>
          <a:p>
            <a:pPr>
              <a:buNone/>
            </a:pPr>
            <a:endParaRPr lang="en-US" dirty="0"/>
          </a:p>
          <a:p>
            <a:r>
              <a:rPr lang="en-US" b="1" dirty="0">
                <a:solidFill>
                  <a:schemeClr val="accent2">
                    <a:lumMod val="75000"/>
                  </a:schemeClr>
                </a:solidFill>
              </a:rPr>
              <a:t>A. Philip Randolph</a:t>
            </a:r>
            <a:r>
              <a:rPr lang="en-US" b="1" dirty="0">
                <a:solidFill>
                  <a:schemeClr val="tx2"/>
                </a:solidFill>
              </a:rPr>
              <a:t>:</a:t>
            </a:r>
          </a:p>
          <a:p>
            <a:pPr>
              <a:buNone/>
            </a:pPr>
            <a:r>
              <a:rPr lang="en-US" b="1" dirty="0">
                <a:solidFill>
                  <a:schemeClr val="tx2"/>
                </a:solidFill>
              </a:rPr>
              <a:t>	</a:t>
            </a:r>
            <a:r>
              <a:rPr lang="en-US" dirty="0"/>
              <a:t>organized protest march on Washington, D.C. &amp; convinced FDR to issue </a:t>
            </a:r>
            <a:r>
              <a:rPr lang="en-US" b="1" dirty="0"/>
              <a:t>Executive Order 8802 </a:t>
            </a:r>
            <a:r>
              <a:rPr lang="en-US" dirty="0"/>
              <a:t>– assured fair hiring practices in jobs funded w/ </a:t>
            </a:r>
            <a:r>
              <a:rPr lang="en-US" dirty="0" err="1"/>
              <a:t>gov’t</a:t>
            </a:r>
            <a:r>
              <a:rPr lang="en-US" dirty="0"/>
              <a:t> money &amp; est. Fair Employment Practices Committee   </a:t>
            </a:r>
          </a:p>
          <a:p>
            <a:pPr>
              <a:buNone/>
            </a:pPr>
            <a:endParaRPr lang="en-US" dirty="0"/>
          </a:p>
        </p:txBody>
      </p:sp>
      <p:pic>
        <p:nvPicPr>
          <p:cNvPr id="78850" name="Picture 2" descr="http://www.map-of-florida.net/politicians/philip-randolph/Philip-Randolph-1963.jpg"/>
          <p:cNvPicPr>
            <a:picLocks noChangeAspect="1" noChangeArrowheads="1"/>
          </p:cNvPicPr>
          <p:nvPr/>
        </p:nvPicPr>
        <p:blipFill>
          <a:blip r:embed="rId2" cstate="print"/>
          <a:srcRect/>
          <a:stretch>
            <a:fillRect/>
          </a:stretch>
        </p:blipFill>
        <p:spPr bwMode="auto">
          <a:xfrm>
            <a:off x="5562600" y="1828800"/>
            <a:ext cx="3305908" cy="4419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to Civil Liberties</a:t>
            </a:r>
          </a:p>
        </p:txBody>
      </p:sp>
      <p:sp>
        <p:nvSpPr>
          <p:cNvPr id="3" name="Content Placeholder 2"/>
          <p:cNvSpPr>
            <a:spLocks noGrp="1"/>
          </p:cNvSpPr>
          <p:nvPr>
            <p:ph idx="1"/>
          </p:nvPr>
        </p:nvSpPr>
        <p:spPr>
          <a:xfrm>
            <a:off x="304800" y="1676400"/>
            <a:ext cx="8610600" cy="4953000"/>
          </a:xfrm>
        </p:spPr>
        <p:txBody>
          <a:bodyPr>
            <a:normAutofit fontScale="92500" lnSpcReduction="20000"/>
          </a:bodyPr>
          <a:lstStyle/>
          <a:p>
            <a:r>
              <a:rPr lang="en-US" dirty="0"/>
              <a:t>Roosevelt ordered 110,000 Japanese Americans into “relocation camps” – </a:t>
            </a:r>
            <a:r>
              <a:rPr lang="en-US" b="1" dirty="0"/>
              <a:t>internment </a:t>
            </a:r>
            <a:r>
              <a:rPr lang="en-US" dirty="0"/>
              <a:t>(temporary imprisonment)</a:t>
            </a:r>
          </a:p>
          <a:p>
            <a:endParaRPr lang="en-US" dirty="0"/>
          </a:p>
          <a:p>
            <a:pPr marL="438912" lvl="1" indent="-320040">
              <a:spcBef>
                <a:spcPts val="0"/>
              </a:spcBef>
              <a:buClr>
                <a:schemeClr val="accent1"/>
              </a:buClr>
              <a:buSzPct val="80000"/>
              <a:buFont typeface="Wingdings 2"/>
              <a:buChar char=""/>
            </a:pPr>
            <a:r>
              <a:rPr lang="en-US" sz="3200" dirty="0"/>
              <a:t>Moved to Utah, California, Arizona, Wyoming, Arkansas, &amp; Idaho</a:t>
            </a:r>
          </a:p>
          <a:p>
            <a:pPr marL="438912" lvl="1" indent="-320040">
              <a:spcBef>
                <a:spcPts val="0"/>
              </a:spcBef>
              <a:buClr>
                <a:schemeClr val="accent1"/>
              </a:buClr>
              <a:buSzPct val="80000"/>
              <a:buFont typeface="Wingdings 2"/>
              <a:buChar char=""/>
            </a:pPr>
            <a:endParaRPr lang="en-US" sz="3200" dirty="0"/>
          </a:p>
          <a:p>
            <a:pPr marL="438912" lvl="1" indent="-320040">
              <a:spcBef>
                <a:spcPts val="0"/>
              </a:spcBef>
              <a:buClr>
                <a:schemeClr val="accent1"/>
              </a:buClr>
              <a:buSzPct val="80000"/>
              <a:buFont typeface="Wingdings 2"/>
              <a:buChar char=""/>
            </a:pPr>
            <a:r>
              <a:rPr lang="en-US" sz="3200" dirty="0"/>
              <a:t>Had to sell homes, businesses, &amp; belongings</a:t>
            </a:r>
          </a:p>
          <a:p>
            <a:pPr marL="438912" lvl="1" indent="-320040">
              <a:spcBef>
                <a:spcPts val="0"/>
              </a:spcBef>
              <a:buClr>
                <a:schemeClr val="accent1"/>
              </a:buClr>
              <a:buSzPct val="80000"/>
              <a:buFont typeface="Wingdings 2"/>
              <a:buChar char=""/>
            </a:pPr>
            <a:endParaRPr lang="en-US" sz="3200" dirty="0"/>
          </a:p>
          <a:p>
            <a:pPr>
              <a:lnSpc>
                <a:spcPct val="90000"/>
              </a:lnSpc>
            </a:pPr>
            <a:r>
              <a:rPr lang="en-US" dirty="0"/>
              <a:t>Over 17,000 Japanese Americans served in Army units even while friends &amp; families were in camps</a:t>
            </a:r>
          </a:p>
          <a:p>
            <a:pPr>
              <a:lnSpc>
                <a:spcPct val="90000"/>
              </a:lnSpc>
              <a:buNone/>
            </a:pPr>
            <a:endParaRPr lang="en-US" dirty="0"/>
          </a:p>
          <a:p>
            <a:pPr>
              <a:lnSpc>
                <a:spcPct val="90000"/>
              </a:lnSpc>
            </a:pPr>
            <a:r>
              <a:rPr lang="en-US" b="1" i="1" dirty="0" err="1"/>
              <a:t>Korematsu</a:t>
            </a:r>
            <a:r>
              <a:rPr lang="en-US" b="1" i="1" dirty="0"/>
              <a:t> v. U.S.</a:t>
            </a:r>
            <a:r>
              <a:rPr lang="en-US" dirty="0"/>
              <a:t> decision upheld internment</a:t>
            </a:r>
          </a:p>
          <a:p>
            <a:pPr marL="438912" lvl="1" indent="-320040">
              <a:spcBef>
                <a:spcPts val="0"/>
              </a:spcBef>
              <a:buClr>
                <a:schemeClr val="accent1"/>
              </a:buClr>
              <a:buSzPct val="80000"/>
              <a:buFont typeface="Wingdings 2"/>
              <a:buChar char=""/>
            </a:pPr>
            <a:endParaRPr lang="en-US" sz="3200" dirty="0"/>
          </a:p>
          <a:p>
            <a:pPr marL="438912" lvl="1" indent="-320040">
              <a:spcBef>
                <a:spcPts val="0"/>
              </a:spcBef>
              <a:buClr>
                <a:schemeClr val="accent1"/>
              </a:buClr>
              <a:buSzPct val="80000"/>
              <a:buFont typeface="Wingdings 2"/>
              <a:buChar char=""/>
            </a:pPr>
            <a:endParaRPr lang="en-US" sz="3200" dirty="0"/>
          </a:p>
          <a:p>
            <a:pPr marL="438912" lvl="1" indent="-320040">
              <a:spcBef>
                <a:spcPts val="0"/>
              </a:spcBef>
              <a:buClr>
                <a:schemeClr val="accent1"/>
              </a:buClr>
              <a:buSzPct val="80000"/>
              <a:buFont typeface="Wingdings 2"/>
              <a:buChar char=""/>
            </a:pPr>
            <a:endParaRPr lang="en-US" sz="3200" dirty="0"/>
          </a:p>
          <a:p>
            <a:endParaRPr lang="en-US"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Japanese Internment Camps</a:t>
            </a:r>
          </a:p>
        </p:txBody>
      </p:sp>
      <p:pic>
        <p:nvPicPr>
          <p:cNvPr id="80898" name="Picture 2" descr="http://www.americaslibrary.gov/assets/aa/lange/aa_lange_relocation_2_e.jpg"/>
          <p:cNvPicPr>
            <a:picLocks noChangeAspect="1" noChangeArrowheads="1"/>
          </p:cNvPicPr>
          <p:nvPr/>
        </p:nvPicPr>
        <p:blipFill>
          <a:blip r:embed="rId2" cstate="print"/>
          <a:srcRect/>
          <a:stretch>
            <a:fillRect/>
          </a:stretch>
        </p:blipFill>
        <p:spPr bwMode="auto">
          <a:xfrm>
            <a:off x="376951" y="1965960"/>
            <a:ext cx="4804649" cy="3825240"/>
          </a:xfrm>
          <a:prstGeom prst="rect">
            <a:avLst/>
          </a:prstGeom>
          <a:noFill/>
        </p:spPr>
      </p:pic>
      <p:pic>
        <p:nvPicPr>
          <p:cNvPr id="80900" name="Picture 4" descr="http://wps.ablongman.com/wps/media/objects/31/32716/figures/DIVI584.jpg"/>
          <p:cNvPicPr>
            <a:picLocks noChangeAspect="1" noChangeArrowheads="1"/>
          </p:cNvPicPr>
          <p:nvPr/>
        </p:nvPicPr>
        <p:blipFill>
          <a:blip r:embed="rId3" cstate="print"/>
          <a:srcRect/>
          <a:stretch>
            <a:fillRect/>
          </a:stretch>
        </p:blipFill>
        <p:spPr bwMode="auto">
          <a:xfrm>
            <a:off x="5410200" y="2200275"/>
            <a:ext cx="3390900" cy="359092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http://www.history.com/topics/world-war-ii/japanese-american-relocation</a:t>
            </a:r>
          </a:p>
        </p:txBody>
      </p:sp>
    </p:spTree>
    <p:extLst>
      <p:ext uri="{BB962C8B-B14F-4D97-AF65-F5344CB8AC3E}">
        <p14:creationId xmlns:p14="http://schemas.microsoft.com/office/powerpoint/2010/main" val="121510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Supporting War Effort</a:t>
            </a:r>
          </a:p>
        </p:txBody>
      </p:sp>
      <p:sp>
        <p:nvSpPr>
          <p:cNvPr id="3" name="Content Placeholder 2"/>
          <p:cNvSpPr>
            <a:spLocks noGrp="1"/>
          </p:cNvSpPr>
          <p:nvPr>
            <p:ph idx="1"/>
          </p:nvPr>
        </p:nvSpPr>
        <p:spPr>
          <a:xfrm>
            <a:off x="152400" y="1676400"/>
            <a:ext cx="5486400" cy="5029200"/>
          </a:xfrm>
        </p:spPr>
        <p:txBody>
          <a:bodyPr>
            <a:normAutofit lnSpcReduction="10000"/>
          </a:bodyPr>
          <a:lstStyle/>
          <a:p>
            <a:r>
              <a:rPr lang="en-US" b="1" dirty="0">
                <a:solidFill>
                  <a:schemeClr val="accent2">
                    <a:lumMod val="75000"/>
                  </a:schemeClr>
                </a:solidFill>
              </a:rPr>
              <a:t>Cost of WWII: </a:t>
            </a:r>
            <a:r>
              <a:rPr lang="en-US" dirty="0"/>
              <a:t>$330 billion</a:t>
            </a:r>
          </a:p>
          <a:p>
            <a:pPr>
              <a:buNone/>
            </a:pPr>
            <a:endParaRPr lang="en-US" dirty="0"/>
          </a:p>
          <a:p>
            <a:r>
              <a:rPr lang="en-US" b="1" dirty="0">
                <a:solidFill>
                  <a:schemeClr val="accent2">
                    <a:lumMod val="75000"/>
                  </a:schemeClr>
                </a:solidFill>
              </a:rPr>
              <a:t>Financed:</a:t>
            </a:r>
            <a:r>
              <a:rPr lang="en-US" dirty="0"/>
              <a:t> imposed a 5% tax on working Americas; Americans bought war bonds</a:t>
            </a:r>
          </a:p>
          <a:p>
            <a:endParaRPr lang="en-US" dirty="0"/>
          </a:p>
          <a:p>
            <a:r>
              <a:rPr lang="en-US" b="1" dirty="0">
                <a:solidFill>
                  <a:schemeClr val="accent2">
                    <a:lumMod val="75000"/>
                  </a:schemeClr>
                </a:solidFill>
              </a:rPr>
              <a:t>Rationing: </a:t>
            </a:r>
            <a:r>
              <a:rPr lang="en-US" dirty="0"/>
              <a:t>Americans were issued coupon books that limited the amount of certain goods they could buy</a:t>
            </a:r>
            <a:endParaRPr lang="en-US" b="1" dirty="0">
              <a:solidFill>
                <a:schemeClr val="accent2">
                  <a:lumMod val="75000"/>
                </a:schemeClr>
              </a:solidFill>
            </a:endParaRPr>
          </a:p>
          <a:p>
            <a:endParaRPr lang="en-US" dirty="0"/>
          </a:p>
          <a:p>
            <a:endParaRPr lang="en-US" dirty="0"/>
          </a:p>
        </p:txBody>
      </p:sp>
      <p:pic>
        <p:nvPicPr>
          <p:cNvPr id="82946" name="Picture 2" descr="http://www.crazywebsite.com/Free-Galleries-01/USA_Patriotic/Pictures_WWII_Posters_LG/WWII_War_Bond_Poster_Marines_Iwo_Jima_American_Flag-1LG.jpg"/>
          <p:cNvPicPr>
            <a:picLocks noChangeAspect="1" noChangeArrowheads="1"/>
          </p:cNvPicPr>
          <p:nvPr/>
        </p:nvPicPr>
        <p:blipFill>
          <a:blip r:embed="rId2" cstate="print"/>
          <a:srcRect/>
          <a:stretch>
            <a:fillRect/>
          </a:stretch>
        </p:blipFill>
        <p:spPr bwMode="auto">
          <a:xfrm>
            <a:off x="6324600" y="447675"/>
            <a:ext cx="2533650" cy="3590925"/>
          </a:xfrm>
          <a:prstGeom prst="rect">
            <a:avLst/>
          </a:prstGeom>
          <a:noFill/>
        </p:spPr>
      </p:pic>
      <p:pic>
        <p:nvPicPr>
          <p:cNvPr id="82948" name="Picture 4" descr="http://www.usgennet.org/usa/topic/preservation/misc/coins/Ration_stamps.jpg"/>
          <p:cNvPicPr>
            <a:picLocks noChangeAspect="1" noChangeArrowheads="1"/>
          </p:cNvPicPr>
          <p:nvPr/>
        </p:nvPicPr>
        <p:blipFill>
          <a:blip r:embed="rId3" cstate="print"/>
          <a:srcRect/>
          <a:stretch>
            <a:fillRect/>
          </a:stretch>
        </p:blipFill>
        <p:spPr bwMode="auto">
          <a:xfrm>
            <a:off x="5638800" y="4211505"/>
            <a:ext cx="3321050" cy="249409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31F8-8ECA-4725-B5FF-7F08C2F0E1EF}"/>
              </a:ext>
            </a:extLst>
          </p:cNvPr>
          <p:cNvSpPr>
            <a:spLocks noGrp="1"/>
          </p:cNvSpPr>
          <p:nvPr>
            <p:ph type="title"/>
          </p:nvPr>
        </p:nvSpPr>
        <p:spPr/>
        <p:txBody>
          <a:bodyPr/>
          <a:lstStyle/>
          <a:p>
            <a:r>
              <a:rPr lang="en-US" dirty="0"/>
              <a:t>Victory Gardens 	</a:t>
            </a:r>
          </a:p>
        </p:txBody>
      </p:sp>
      <p:sp>
        <p:nvSpPr>
          <p:cNvPr id="3" name="Content Placeholder 2">
            <a:extLst>
              <a:ext uri="{FF2B5EF4-FFF2-40B4-BE49-F238E27FC236}">
                <a16:creationId xmlns:a16="http://schemas.microsoft.com/office/drawing/2014/main" id="{8E9542E4-0D32-4695-A1D6-ADFE63718DAF}"/>
              </a:ext>
            </a:extLst>
          </p:cNvPr>
          <p:cNvSpPr>
            <a:spLocks noGrp="1"/>
          </p:cNvSpPr>
          <p:nvPr>
            <p:ph idx="1"/>
          </p:nvPr>
        </p:nvSpPr>
        <p:spPr>
          <a:xfrm>
            <a:off x="457200" y="1775191"/>
            <a:ext cx="3352800" cy="4625609"/>
          </a:xfrm>
        </p:spPr>
        <p:txBody>
          <a:bodyPr/>
          <a:lstStyle/>
          <a:p>
            <a:r>
              <a:rPr lang="en-US" dirty="0"/>
              <a:t>Planted gardens in backyards, schoolyards, city parks and empty lots to produce more food for war effort. </a:t>
            </a:r>
          </a:p>
        </p:txBody>
      </p:sp>
      <p:pic>
        <p:nvPicPr>
          <p:cNvPr id="5" name="Picture 4">
            <a:extLst>
              <a:ext uri="{FF2B5EF4-FFF2-40B4-BE49-F238E27FC236}">
                <a16:creationId xmlns:a16="http://schemas.microsoft.com/office/drawing/2014/main" id="{39B921CE-DC38-4B4F-AE4D-1501F95585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21920"/>
            <a:ext cx="2057400" cy="2859786"/>
          </a:xfrm>
          <a:prstGeom prst="rect">
            <a:avLst/>
          </a:prstGeom>
        </p:spPr>
      </p:pic>
      <p:pic>
        <p:nvPicPr>
          <p:cNvPr id="7" name="Picture 6" descr="A person holding a sign&#10;&#10;Description automatically generated">
            <a:extLst>
              <a:ext uri="{FF2B5EF4-FFF2-40B4-BE49-F238E27FC236}">
                <a16:creationId xmlns:a16="http://schemas.microsoft.com/office/drawing/2014/main" id="{3DEEF86E-D902-48FC-8B8A-6E823BEDBA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7000" y="1479804"/>
            <a:ext cx="2463200" cy="3733800"/>
          </a:xfrm>
          <a:prstGeom prst="rect">
            <a:avLst/>
          </a:prstGeom>
        </p:spPr>
      </p:pic>
      <p:pic>
        <p:nvPicPr>
          <p:cNvPr id="9" name="Picture 8" descr="A picture containing text, book&#10;&#10;Description automatically generated">
            <a:extLst>
              <a:ext uri="{FF2B5EF4-FFF2-40B4-BE49-F238E27FC236}">
                <a16:creationId xmlns:a16="http://schemas.microsoft.com/office/drawing/2014/main" id="{F60F4916-78A1-4C46-80C5-54E4E26C6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168" y="2959227"/>
            <a:ext cx="2953955" cy="3733800"/>
          </a:xfrm>
          <a:prstGeom prst="rect">
            <a:avLst/>
          </a:prstGeom>
        </p:spPr>
      </p:pic>
    </p:spTree>
    <p:extLst>
      <p:ext uri="{BB962C8B-B14F-4D97-AF65-F5344CB8AC3E}">
        <p14:creationId xmlns:p14="http://schemas.microsoft.com/office/powerpoint/2010/main" val="3590445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CF92-F5C5-4E88-8FC3-19AC87CE2B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4D7890-AB5A-469C-9AC6-2125EC582CB3}"/>
              </a:ext>
            </a:extLst>
          </p:cNvPr>
          <p:cNvSpPr>
            <a:spLocks noGrp="1"/>
          </p:cNvSpPr>
          <p:nvPr>
            <p:ph idx="1"/>
          </p:nvPr>
        </p:nvSpPr>
        <p:spPr/>
        <p:txBody>
          <a:bodyPr/>
          <a:lstStyle/>
          <a:p>
            <a:endParaRPr lang="en-US"/>
          </a:p>
        </p:txBody>
      </p:sp>
      <p:pic>
        <p:nvPicPr>
          <p:cNvPr id="1026" name="Picture 2" descr="See the source image">
            <a:extLst>
              <a:ext uri="{FF2B5EF4-FFF2-40B4-BE49-F238E27FC236}">
                <a16:creationId xmlns:a16="http://schemas.microsoft.com/office/drawing/2014/main" id="{02325B9A-9622-4290-8296-D3DCA0CD5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067550" cy="514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57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WWI lead to WWII?</a:t>
            </a:r>
          </a:p>
        </p:txBody>
      </p:sp>
      <p:sp>
        <p:nvSpPr>
          <p:cNvPr id="3" name="Content Placeholder 2"/>
          <p:cNvSpPr>
            <a:spLocks noGrp="1"/>
          </p:cNvSpPr>
          <p:nvPr>
            <p:ph idx="1"/>
          </p:nvPr>
        </p:nvSpPr>
        <p:spPr>
          <a:xfrm>
            <a:off x="457200" y="1775191"/>
            <a:ext cx="8153400" cy="4625609"/>
          </a:xfrm>
        </p:spPr>
        <p:txBody>
          <a:bodyPr/>
          <a:lstStyle/>
          <a:p>
            <a:pPr>
              <a:buNone/>
            </a:pPr>
            <a:r>
              <a:rPr lang="en-US" b="1" dirty="0"/>
              <a:t>Treaty of Versailles</a:t>
            </a:r>
          </a:p>
          <a:p>
            <a:r>
              <a:rPr lang="en-US" dirty="0"/>
              <a:t>Germans resented  “war guilt clause,” reparations, reduction of military, loss of their lands</a:t>
            </a:r>
          </a:p>
          <a:p>
            <a:pPr>
              <a:buNone/>
            </a:pPr>
            <a:endParaRPr lang="en-US" dirty="0"/>
          </a:p>
          <a:p>
            <a:r>
              <a:rPr lang="en-US" dirty="0"/>
              <a:t>Italy &amp; Japan resented – expected more land for their sacrifices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E638-771B-404F-87C4-5C0800F0AD32}"/>
              </a:ext>
            </a:extLst>
          </p:cNvPr>
          <p:cNvSpPr>
            <a:spLocks noGrp="1"/>
          </p:cNvSpPr>
          <p:nvPr>
            <p:ph type="title"/>
          </p:nvPr>
        </p:nvSpPr>
        <p:spPr/>
        <p:txBody>
          <a:bodyPr/>
          <a:lstStyle/>
          <a:p>
            <a:r>
              <a:rPr lang="en-US" dirty="0"/>
              <a:t>Scrap Drives 	</a:t>
            </a:r>
          </a:p>
        </p:txBody>
      </p:sp>
      <p:pic>
        <p:nvPicPr>
          <p:cNvPr id="7" name="Picture 6" descr="A picture containing building, outdoor, person, ground&#10;&#10;Description automatically generated">
            <a:extLst>
              <a:ext uri="{FF2B5EF4-FFF2-40B4-BE49-F238E27FC236}">
                <a16:creationId xmlns:a16="http://schemas.microsoft.com/office/drawing/2014/main" id="{DA58D671-B0A5-4DFC-98AC-3C5633C3B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600200"/>
            <a:ext cx="5740400" cy="4592320"/>
          </a:xfrm>
          <a:prstGeom prst="rect">
            <a:avLst/>
          </a:prstGeom>
        </p:spPr>
      </p:pic>
      <p:sp>
        <p:nvSpPr>
          <p:cNvPr id="9" name="Content Placeholder 8">
            <a:extLst>
              <a:ext uri="{FF2B5EF4-FFF2-40B4-BE49-F238E27FC236}">
                <a16:creationId xmlns:a16="http://schemas.microsoft.com/office/drawing/2014/main" id="{DCD30330-962C-4566-A572-FC9EC4A823DD}"/>
              </a:ext>
            </a:extLst>
          </p:cNvPr>
          <p:cNvSpPr>
            <a:spLocks noGrp="1"/>
          </p:cNvSpPr>
          <p:nvPr>
            <p:ph idx="1"/>
          </p:nvPr>
        </p:nvSpPr>
        <p:spPr>
          <a:xfrm>
            <a:off x="152400" y="1775191"/>
            <a:ext cx="2971800" cy="4625609"/>
          </a:xfrm>
        </p:spPr>
        <p:txBody>
          <a:bodyPr>
            <a:normAutofit/>
          </a:bodyPr>
          <a:lstStyle/>
          <a:p>
            <a:r>
              <a:rPr lang="en-US" dirty="0"/>
              <a:t>Organized Collection of rubber, tin, aluminum and steel for the US government to use during WWII  </a:t>
            </a:r>
          </a:p>
        </p:txBody>
      </p:sp>
    </p:spTree>
    <p:extLst>
      <p:ext uri="{BB962C8B-B14F-4D97-AF65-F5344CB8AC3E}">
        <p14:creationId xmlns:p14="http://schemas.microsoft.com/office/powerpoint/2010/main" val="1336282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03BE-68D4-4465-AACF-8AED0C18C0BF}"/>
              </a:ext>
            </a:extLst>
          </p:cNvPr>
          <p:cNvSpPr>
            <a:spLocks noGrp="1"/>
          </p:cNvSpPr>
          <p:nvPr>
            <p:ph type="title"/>
          </p:nvPr>
        </p:nvSpPr>
        <p:spPr/>
        <p:txBody>
          <a:bodyPr>
            <a:normAutofit fontScale="90000"/>
          </a:bodyPr>
          <a:lstStyle/>
          <a:p>
            <a:r>
              <a:rPr lang="en-US" dirty="0"/>
              <a:t>Will this picture help me win the war? </a:t>
            </a:r>
          </a:p>
        </p:txBody>
      </p:sp>
      <p:sp>
        <p:nvSpPr>
          <p:cNvPr id="3" name="Content Placeholder 2">
            <a:extLst>
              <a:ext uri="{FF2B5EF4-FFF2-40B4-BE49-F238E27FC236}">
                <a16:creationId xmlns:a16="http://schemas.microsoft.com/office/drawing/2014/main" id="{55B4034B-D4C8-4B71-8105-7F30988DEDCE}"/>
              </a:ext>
            </a:extLst>
          </p:cNvPr>
          <p:cNvSpPr>
            <a:spLocks noGrp="1"/>
          </p:cNvSpPr>
          <p:nvPr>
            <p:ph idx="1"/>
          </p:nvPr>
        </p:nvSpPr>
        <p:spPr>
          <a:xfrm>
            <a:off x="457200" y="1775191"/>
            <a:ext cx="4876800" cy="4625609"/>
          </a:xfrm>
        </p:spPr>
        <p:txBody>
          <a:bodyPr/>
          <a:lstStyle/>
          <a:p>
            <a:r>
              <a:rPr lang="en-US" b="1" dirty="0"/>
              <a:t>Office of War Information:</a:t>
            </a:r>
            <a:r>
              <a:rPr lang="en-US" dirty="0"/>
              <a:t> radio broadcasts, newspapers, posters, photographs, films and other forms of media, that served as the connection between the battlefront and civilian communities.</a:t>
            </a:r>
          </a:p>
        </p:txBody>
      </p:sp>
    </p:spTree>
    <p:extLst>
      <p:ext uri="{BB962C8B-B14F-4D97-AF65-F5344CB8AC3E}">
        <p14:creationId xmlns:p14="http://schemas.microsoft.com/office/powerpoint/2010/main" val="1847276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B927-C077-41B1-B589-4F664BAB6DCF}"/>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10695899-32B2-4C8B-AF83-FFBC34F0AF0E}"/>
              </a:ext>
            </a:extLst>
          </p:cNvPr>
          <p:cNvPicPr>
            <a:picLocks noGrp="1" noChangeAspect="1"/>
          </p:cNvPicPr>
          <p:nvPr>
            <p:ph idx="1"/>
          </p:nvPr>
        </p:nvPicPr>
        <p:blipFill>
          <a:blip r:embed="rId2"/>
          <a:stretch>
            <a:fillRect/>
          </a:stretch>
        </p:blipFill>
        <p:spPr>
          <a:xfrm>
            <a:off x="1752600" y="1521714"/>
            <a:ext cx="6400800" cy="2418908"/>
          </a:xfrm>
          <a:prstGeom prst="rect">
            <a:avLst/>
          </a:prstGeom>
        </p:spPr>
      </p:pic>
      <p:pic>
        <p:nvPicPr>
          <p:cNvPr id="9" name="Picture 8">
            <a:extLst>
              <a:ext uri="{FF2B5EF4-FFF2-40B4-BE49-F238E27FC236}">
                <a16:creationId xmlns:a16="http://schemas.microsoft.com/office/drawing/2014/main" id="{42E3A384-CF2F-420B-B203-C6A7B001D889}"/>
              </a:ext>
            </a:extLst>
          </p:cNvPr>
          <p:cNvPicPr>
            <a:picLocks noChangeAspect="1"/>
          </p:cNvPicPr>
          <p:nvPr/>
        </p:nvPicPr>
        <p:blipFill rotWithShape="1">
          <a:blip r:embed="rId3"/>
          <a:srcRect l="7318"/>
          <a:stretch/>
        </p:blipFill>
        <p:spPr>
          <a:xfrm>
            <a:off x="1676400" y="3919126"/>
            <a:ext cx="6287660" cy="2914660"/>
          </a:xfrm>
          <a:prstGeom prst="rect">
            <a:avLst/>
          </a:prstGeom>
        </p:spPr>
      </p:pic>
    </p:spTree>
    <p:extLst>
      <p:ext uri="{BB962C8B-B14F-4D97-AF65-F5344CB8AC3E}">
        <p14:creationId xmlns:p14="http://schemas.microsoft.com/office/powerpoint/2010/main" val="3498334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War II Map </a:t>
            </a:r>
            <a:r>
              <a:rPr lang="en-US" sz="3000" i="1" dirty="0"/>
              <a:t>(also page 822)</a:t>
            </a:r>
          </a:p>
        </p:txBody>
      </p:sp>
      <p:pic>
        <p:nvPicPr>
          <p:cNvPr id="78850" name="Picture 2" descr="http://www.learner.org/biographyofamerica/prog22/maps/images/map_22_a.gif"/>
          <p:cNvPicPr>
            <a:picLocks noChangeAspect="1" noChangeArrowheads="1"/>
          </p:cNvPicPr>
          <p:nvPr/>
        </p:nvPicPr>
        <p:blipFill>
          <a:blip r:embed="rId2" cstate="print"/>
          <a:srcRect/>
          <a:stretch>
            <a:fillRect/>
          </a:stretch>
        </p:blipFill>
        <p:spPr bwMode="auto">
          <a:xfrm>
            <a:off x="990600" y="1651000"/>
            <a:ext cx="7467600" cy="4978400"/>
          </a:xfrm>
          <a:prstGeom prst="rect">
            <a:avLst/>
          </a:prstGeom>
          <a:noFill/>
        </p:spPr>
      </p:pic>
    </p:spTree>
    <p:extLst>
      <p:ext uri="{BB962C8B-B14F-4D97-AF65-F5344CB8AC3E}">
        <p14:creationId xmlns:p14="http://schemas.microsoft.com/office/powerpoint/2010/main" val="2768138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European Theatre: Key People</a:t>
            </a:r>
          </a:p>
        </p:txBody>
      </p:sp>
      <p:sp>
        <p:nvSpPr>
          <p:cNvPr id="3" name="Content Placeholder 2"/>
          <p:cNvSpPr>
            <a:spLocks noGrp="1"/>
          </p:cNvSpPr>
          <p:nvPr>
            <p:ph idx="1"/>
          </p:nvPr>
        </p:nvSpPr>
        <p:spPr>
          <a:xfrm>
            <a:off x="228600" y="1524000"/>
            <a:ext cx="8763000" cy="5105400"/>
          </a:xfrm>
        </p:spPr>
        <p:txBody>
          <a:bodyPr>
            <a:normAutofit lnSpcReduction="10000"/>
          </a:bodyPr>
          <a:lstStyle/>
          <a:p>
            <a:r>
              <a:rPr lang="en-US" b="1" dirty="0"/>
              <a:t>Gen. Dwight “Ike” Eisenhower </a:t>
            </a:r>
            <a:r>
              <a:rPr lang="en-US" dirty="0"/>
              <a:t>– </a:t>
            </a:r>
          </a:p>
          <a:p>
            <a:pPr>
              <a:buNone/>
            </a:pPr>
            <a:r>
              <a:rPr lang="en-US" dirty="0"/>
              <a:t>	commander of all American forces </a:t>
            </a:r>
          </a:p>
          <a:p>
            <a:pPr>
              <a:buNone/>
            </a:pPr>
            <a:r>
              <a:rPr lang="en-US" dirty="0"/>
              <a:t>	in Europe; Africa, Italy; Supreme </a:t>
            </a:r>
          </a:p>
          <a:p>
            <a:pPr>
              <a:buNone/>
            </a:pPr>
            <a:r>
              <a:rPr lang="en-US" dirty="0"/>
              <a:t>	Commander of Allied Forces; </a:t>
            </a:r>
          </a:p>
          <a:p>
            <a:pPr>
              <a:buNone/>
            </a:pPr>
            <a:r>
              <a:rPr lang="en-US" dirty="0"/>
              <a:t>	D-Day</a:t>
            </a:r>
          </a:p>
          <a:p>
            <a:endParaRPr lang="en-US" dirty="0"/>
          </a:p>
          <a:p>
            <a:pPr lvl="8">
              <a:buFont typeface="Wingdings" pitchFamily="2" charset="2"/>
              <a:buChar char="§"/>
            </a:pPr>
            <a:r>
              <a:rPr lang="en-US" sz="3200" b="1" dirty="0"/>
              <a:t>Gen. George “Blood and Guts” Patton </a:t>
            </a:r>
            <a:r>
              <a:rPr lang="en-US" sz="3200" dirty="0"/>
              <a:t>– commanded forces in North Africa &amp; Sicily , later in France; leader in tank warfare</a:t>
            </a:r>
          </a:p>
        </p:txBody>
      </p:sp>
      <p:pic>
        <p:nvPicPr>
          <p:cNvPr id="1027" name="Picture 3" descr="http://www.picturehistory.com/images/products/0/0/4/prod_414.jpg"/>
          <p:cNvPicPr>
            <a:picLocks noChangeAspect="1" noChangeArrowheads="1"/>
          </p:cNvPicPr>
          <p:nvPr/>
        </p:nvPicPr>
        <p:blipFill>
          <a:blip r:embed="rId2" cstate="print"/>
          <a:srcRect/>
          <a:stretch>
            <a:fillRect/>
          </a:stretch>
        </p:blipFill>
        <p:spPr bwMode="auto">
          <a:xfrm>
            <a:off x="6705600" y="1600200"/>
            <a:ext cx="2050542" cy="2628900"/>
          </a:xfrm>
          <a:prstGeom prst="rect">
            <a:avLst/>
          </a:prstGeom>
          <a:noFill/>
        </p:spPr>
      </p:pic>
      <p:pic>
        <p:nvPicPr>
          <p:cNvPr id="1029" name="Picture 5" descr="http://www.born-today.com/btpix/patton_george.jpg"/>
          <p:cNvPicPr>
            <a:picLocks noChangeAspect="1" noChangeArrowheads="1"/>
          </p:cNvPicPr>
          <p:nvPr/>
        </p:nvPicPr>
        <p:blipFill>
          <a:blip r:embed="rId3" cstate="print"/>
          <a:srcRect/>
          <a:stretch>
            <a:fillRect/>
          </a:stretch>
        </p:blipFill>
        <p:spPr bwMode="auto">
          <a:xfrm>
            <a:off x="457200" y="4206240"/>
            <a:ext cx="1676400" cy="2499360"/>
          </a:xfrm>
          <a:prstGeom prst="rect">
            <a:avLst/>
          </a:prstGeom>
          <a:noFill/>
        </p:spPr>
      </p:pic>
      <p:sp>
        <p:nvSpPr>
          <p:cNvPr id="7" name="TextBox 6"/>
          <p:cNvSpPr txBox="1"/>
          <p:nvPr/>
        </p:nvSpPr>
        <p:spPr>
          <a:xfrm>
            <a:off x="457200" y="6324600"/>
            <a:ext cx="1524000" cy="381000"/>
          </a:xfrm>
          <a:prstGeom prst="rect">
            <a:avLst/>
          </a:prstGeom>
          <a:noFill/>
        </p:spPr>
        <p:txBody>
          <a:bodyPr wrap="square" rtlCol="0">
            <a:spAutoFit/>
          </a:bodyPr>
          <a:lstStyle/>
          <a:p>
            <a:r>
              <a:rPr lang="en-US" i="1" dirty="0">
                <a:solidFill>
                  <a:schemeClr val="bg1"/>
                </a:solidFill>
              </a:rPr>
              <a:t>page      805</a:t>
            </a:r>
          </a:p>
        </p:txBody>
      </p:sp>
    </p:spTree>
    <p:extLst>
      <p:ext uri="{BB962C8B-B14F-4D97-AF65-F5344CB8AC3E}">
        <p14:creationId xmlns:p14="http://schemas.microsoft.com/office/powerpoint/2010/main" val="1179420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http://www.history.com/topics/world-war-ii/george-smith-patton</a:t>
            </a:r>
          </a:p>
        </p:txBody>
      </p:sp>
    </p:spTree>
    <p:extLst>
      <p:ext uri="{BB962C8B-B14F-4D97-AF65-F5344CB8AC3E}">
        <p14:creationId xmlns:p14="http://schemas.microsoft.com/office/powerpoint/2010/main" val="1062309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http://www.history.com/topics/world-war-ii/d-day/videos/d-day-invasion-of-normandy?m=528e394da93ae&amp;s=undefined&amp;f=1&amp;free=false</a:t>
            </a:r>
          </a:p>
          <a:p>
            <a:endParaRPr lang="en-US" b="1" dirty="0"/>
          </a:p>
          <a:p>
            <a:endParaRPr lang="en-US" b="1" dirty="0"/>
          </a:p>
        </p:txBody>
      </p:sp>
    </p:spTree>
    <p:extLst>
      <p:ext uri="{BB962C8B-B14F-4D97-AF65-F5344CB8AC3E}">
        <p14:creationId xmlns:p14="http://schemas.microsoft.com/office/powerpoint/2010/main" val="2038917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European Theatre</a:t>
            </a:r>
          </a:p>
        </p:txBody>
      </p:sp>
      <p:sp>
        <p:nvSpPr>
          <p:cNvPr id="8" name="Content Placeholder 7"/>
          <p:cNvSpPr>
            <a:spLocks noGrp="1"/>
          </p:cNvSpPr>
          <p:nvPr>
            <p:ph idx="1"/>
          </p:nvPr>
        </p:nvSpPr>
        <p:spPr>
          <a:xfrm>
            <a:off x="152400" y="1676400"/>
            <a:ext cx="8915400" cy="4953000"/>
          </a:xfrm>
        </p:spPr>
        <p:txBody>
          <a:bodyPr>
            <a:normAutofit lnSpcReduction="10000"/>
          </a:bodyPr>
          <a:lstStyle/>
          <a:p>
            <a:r>
              <a:rPr lang="en-US" b="1" dirty="0">
                <a:solidFill>
                  <a:schemeClr val="accent1">
                    <a:lumMod val="75000"/>
                  </a:schemeClr>
                </a:solidFill>
              </a:rPr>
              <a:t>Operation Overlord (D-Day)</a:t>
            </a:r>
          </a:p>
          <a:p>
            <a:pPr>
              <a:buNone/>
            </a:pPr>
            <a:r>
              <a:rPr lang="en-US" b="1" dirty="0">
                <a:solidFill>
                  <a:schemeClr val="accent1">
                    <a:lumMod val="75000"/>
                  </a:schemeClr>
                </a:solidFill>
              </a:rPr>
              <a:t>	</a:t>
            </a:r>
            <a:r>
              <a:rPr lang="en-US" i="1" dirty="0">
                <a:solidFill>
                  <a:schemeClr val="tx1">
                    <a:lumMod val="50000"/>
                    <a:lumOff val="50000"/>
                  </a:schemeClr>
                </a:solidFill>
              </a:rPr>
              <a:t>Date: </a:t>
            </a:r>
            <a:r>
              <a:rPr lang="en-US" dirty="0"/>
              <a:t>June 6, 1944</a:t>
            </a:r>
            <a:endParaRPr lang="en-US" i="1" dirty="0">
              <a:solidFill>
                <a:schemeClr val="tx1">
                  <a:lumMod val="50000"/>
                  <a:lumOff val="50000"/>
                </a:schemeClr>
              </a:solidFill>
            </a:endParaRPr>
          </a:p>
          <a:p>
            <a:pPr>
              <a:buNone/>
            </a:pPr>
            <a:r>
              <a:rPr lang="en-US" b="1" dirty="0">
                <a:solidFill>
                  <a:schemeClr val="tx1">
                    <a:lumMod val="50000"/>
                    <a:lumOff val="50000"/>
                  </a:schemeClr>
                </a:solidFill>
              </a:rPr>
              <a:t>	</a:t>
            </a:r>
            <a:r>
              <a:rPr lang="en-US" i="1" dirty="0">
                <a:solidFill>
                  <a:schemeClr val="tx1">
                    <a:lumMod val="50000"/>
                    <a:lumOff val="50000"/>
                  </a:schemeClr>
                </a:solidFill>
              </a:rPr>
              <a:t>Description:  </a:t>
            </a:r>
            <a:r>
              <a:rPr lang="en-US" dirty="0"/>
              <a:t>the Allies led by Gen. Dwight D. Eisenhower landed on the beaches of Normandy, France; high American causality rates at Omaha beach; *Allies successful at gaining ground in France</a:t>
            </a:r>
          </a:p>
          <a:p>
            <a:pPr>
              <a:buNone/>
            </a:pPr>
            <a:r>
              <a:rPr lang="en-US" b="1" dirty="0"/>
              <a:t>total</a:t>
            </a:r>
            <a:r>
              <a:rPr lang="en-US" dirty="0"/>
              <a:t> of 4,413 dead</a:t>
            </a:r>
          </a:p>
          <a:p>
            <a:pPr>
              <a:buNone/>
            </a:pPr>
            <a:endParaRPr lang="en-US" i="1" dirty="0">
              <a:solidFill>
                <a:schemeClr val="tx1">
                  <a:lumMod val="50000"/>
                  <a:lumOff val="50000"/>
                </a:schemeClr>
              </a:solidFill>
            </a:endParaRPr>
          </a:p>
          <a:p>
            <a:pPr>
              <a:buNone/>
            </a:pPr>
            <a:r>
              <a:rPr lang="en-US" i="1" dirty="0">
                <a:solidFill>
                  <a:schemeClr val="tx1">
                    <a:lumMod val="50000"/>
                    <a:lumOff val="50000"/>
                  </a:schemeClr>
                </a:solidFill>
              </a:rPr>
              <a:t>page 820 - 821</a:t>
            </a:r>
          </a:p>
        </p:txBody>
      </p:sp>
    </p:spTree>
    <p:extLst>
      <p:ext uri="{BB962C8B-B14F-4D97-AF65-F5344CB8AC3E}">
        <p14:creationId xmlns:p14="http://schemas.microsoft.com/office/powerpoint/2010/main" val="147538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 calcmode="lin" valueType="num">
                                      <p:cBhvr additive="base">
                                        <p:cTn id="1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D-Day</a:t>
            </a:r>
          </a:p>
        </p:txBody>
      </p:sp>
      <p:pic>
        <p:nvPicPr>
          <p:cNvPr id="1026" name="Picture 2" descr="http://www.29th.co.uk/photos/dday/dday4.jpg"/>
          <p:cNvPicPr>
            <a:picLocks noChangeAspect="1" noChangeArrowheads="1"/>
          </p:cNvPicPr>
          <p:nvPr/>
        </p:nvPicPr>
        <p:blipFill>
          <a:blip r:embed="rId2" cstate="print"/>
          <a:srcRect/>
          <a:stretch>
            <a:fillRect/>
          </a:stretch>
        </p:blipFill>
        <p:spPr bwMode="auto">
          <a:xfrm>
            <a:off x="95250" y="1600200"/>
            <a:ext cx="4476750" cy="3590925"/>
          </a:xfrm>
          <a:prstGeom prst="rect">
            <a:avLst/>
          </a:prstGeom>
          <a:noFill/>
        </p:spPr>
      </p:pic>
      <p:pic>
        <p:nvPicPr>
          <p:cNvPr id="1028" name="Picture 4" descr="http://www.rjgeib.com/heroes/draper/d-day-beach.jpg"/>
          <p:cNvPicPr>
            <a:picLocks noChangeAspect="1" noChangeArrowheads="1"/>
          </p:cNvPicPr>
          <p:nvPr/>
        </p:nvPicPr>
        <p:blipFill>
          <a:blip r:embed="rId3" cstate="print"/>
          <a:srcRect/>
          <a:stretch>
            <a:fillRect/>
          </a:stretch>
        </p:blipFill>
        <p:spPr bwMode="auto">
          <a:xfrm>
            <a:off x="4876800" y="152400"/>
            <a:ext cx="3962400" cy="3017661"/>
          </a:xfrm>
          <a:prstGeom prst="rect">
            <a:avLst/>
          </a:prstGeom>
          <a:noFill/>
        </p:spPr>
      </p:pic>
      <p:pic>
        <p:nvPicPr>
          <p:cNvPr id="1030" name="Picture 6" descr="http://www.americaslibrary.gov/assets/aa/eisenhower/aa_eisenhower_dday_2_e.jpg"/>
          <p:cNvPicPr>
            <a:picLocks noChangeAspect="1" noChangeArrowheads="1"/>
          </p:cNvPicPr>
          <p:nvPr/>
        </p:nvPicPr>
        <p:blipFill>
          <a:blip r:embed="rId4" cstate="print"/>
          <a:srcRect/>
          <a:stretch>
            <a:fillRect/>
          </a:stretch>
        </p:blipFill>
        <p:spPr bwMode="auto">
          <a:xfrm>
            <a:off x="4708230" y="3352800"/>
            <a:ext cx="4245270" cy="3362325"/>
          </a:xfrm>
          <a:prstGeom prst="rect">
            <a:avLst/>
          </a:prstGeom>
          <a:noFill/>
        </p:spPr>
      </p:pic>
      <p:sp>
        <p:nvSpPr>
          <p:cNvPr id="7" name="TextBox 6"/>
          <p:cNvSpPr txBox="1"/>
          <p:nvPr/>
        </p:nvSpPr>
        <p:spPr>
          <a:xfrm>
            <a:off x="1676400" y="5867400"/>
            <a:ext cx="3048000" cy="769441"/>
          </a:xfrm>
          <a:prstGeom prst="rect">
            <a:avLst/>
          </a:prstGeom>
          <a:noFill/>
        </p:spPr>
        <p:txBody>
          <a:bodyPr wrap="square" rtlCol="0">
            <a:spAutoFit/>
          </a:bodyPr>
          <a:lstStyle/>
          <a:p>
            <a:r>
              <a:rPr lang="en-US" sz="2200" i="1" dirty="0"/>
              <a:t>Eisenhower addresses paratroopers on D-Day.</a:t>
            </a:r>
          </a:p>
        </p:txBody>
      </p:sp>
    </p:spTree>
    <p:extLst>
      <p:ext uri="{BB962C8B-B14F-4D97-AF65-F5344CB8AC3E}">
        <p14:creationId xmlns:p14="http://schemas.microsoft.com/office/powerpoint/2010/main" val="983626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European Theatre</a:t>
            </a:r>
          </a:p>
        </p:txBody>
      </p:sp>
      <p:sp>
        <p:nvSpPr>
          <p:cNvPr id="8" name="Content Placeholder 7"/>
          <p:cNvSpPr>
            <a:spLocks noGrp="1"/>
          </p:cNvSpPr>
          <p:nvPr>
            <p:ph idx="1"/>
          </p:nvPr>
        </p:nvSpPr>
        <p:spPr>
          <a:xfrm>
            <a:off x="152400" y="1676400"/>
            <a:ext cx="8915400" cy="4953000"/>
          </a:xfrm>
        </p:spPr>
        <p:txBody>
          <a:bodyPr>
            <a:normAutofit/>
          </a:bodyPr>
          <a:lstStyle/>
          <a:p>
            <a:r>
              <a:rPr lang="en-US" b="1" dirty="0">
                <a:solidFill>
                  <a:schemeClr val="accent1">
                    <a:lumMod val="75000"/>
                  </a:schemeClr>
                </a:solidFill>
              </a:rPr>
              <a:t>Fall of Berlin &amp; V-E Day</a:t>
            </a:r>
          </a:p>
          <a:p>
            <a:pPr>
              <a:buNone/>
            </a:pPr>
            <a:r>
              <a:rPr lang="en-US" b="1" dirty="0">
                <a:solidFill>
                  <a:schemeClr val="accent1">
                    <a:lumMod val="75000"/>
                  </a:schemeClr>
                </a:solidFill>
              </a:rPr>
              <a:t>	</a:t>
            </a:r>
            <a:r>
              <a:rPr lang="en-US" i="1" dirty="0">
                <a:solidFill>
                  <a:schemeClr val="tx1">
                    <a:lumMod val="50000"/>
                    <a:lumOff val="50000"/>
                  </a:schemeClr>
                </a:solidFill>
              </a:rPr>
              <a:t>Date: </a:t>
            </a:r>
            <a:r>
              <a:rPr lang="en-US" dirty="0"/>
              <a:t>1945</a:t>
            </a:r>
            <a:endParaRPr lang="en-US" i="1" dirty="0">
              <a:solidFill>
                <a:schemeClr val="tx1">
                  <a:lumMod val="50000"/>
                  <a:lumOff val="50000"/>
                </a:schemeClr>
              </a:solidFill>
            </a:endParaRPr>
          </a:p>
          <a:p>
            <a:pPr>
              <a:buNone/>
            </a:pPr>
            <a:r>
              <a:rPr lang="en-US" b="1" dirty="0">
                <a:solidFill>
                  <a:schemeClr val="tx1">
                    <a:lumMod val="50000"/>
                    <a:lumOff val="50000"/>
                  </a:schemeClr>
                </a:solidFill>
              </a:rPr>
              <a:t>	</a:t>
            </a:r>
            <a:r>
              <a:rPr lang="en-US" i="1" dirty="0">
                <a:solidFill>
                  <a:schemeClr val="tx1">
                    <a:lumMod val="50000"/>
                    <a:lumOff val="50000"/>
                  </a:schemeClr>
                </a:solidFill>
              </a:rPr>
              <a:t>Description:  </a:t>
            </a:r>
            <a:r>
              <a:rPr lang="en-US" dirty="0"/>
              <a:t>the Allies &amp; the Soviets closed in on Berlin (Germany’s capital); Hitler committed suicide in April and German forces surrendered on May 7, 1945 (V-E Day “Victory in Europe”)</a:t>
            </a:r>
            <a:endParaRPr lang="en-US" i="1" dirty="0">
              <a:solidFill>
                <a:schemeClr val="tx1">
                  <a:lumMod val="50000"/>
                  <a:lumOff val="50000"/>
                </a:schemeClr>
              </a:solidFill>
            </a:endParaRPr>
          </a:p>
        </p:txBody>
      </p:sp>
    </p:spTree>
    <p:extLst>
      <p:ext uri="{BB962C8B-B14F-4D97-AF65-F5344CB8AC3E}">
        <p14:creationId xmlns:p14="http://schemas.microsoft.com/office/powerpoint/2010/main" val="21686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Europe1918"/>
          <p:cNvPicPr>
            <a:picLocks noChangeAspect="1" noChangeArrowheads="1"/>
          </p:cNvPicPr>
          <p:nvPr/>
        </p:nvPicPr>
        <p:blipFill>
          <a:blip r:embed="rId2" cstate="print"/>
          <a:srcRect/>
          <a:stretch>
            <a:fillRect/>
          </a:stretch>
        </p:blipFill>
        <p:spPr bwMode="auto">
          <a:xfrm>
            <a:off x="4419600" y="2403475"/>
            <a:ext cx="4724400" cy="4454525"/>
          </a:xfrm>
          <a:prstGeom prst="rect">
            <a:avLst/>
          </a:prstGeom>
          <a:noFill/>
        </p:spPr>
      </p:pic>
      <p:sp>
        <p:nvSpPr>
          <p:cNvPr id="25609" name="Text Box 9"/>
          <p:cNvSpPr txBox="1">
            <a:spLocks noChangeArrowheads="1"/>
          </p:cNvSpPr>
          <p:nvPr/>
        </p:nvSpPr>
        <p:spPr bwMode="auto">
          <a:xfrm>
            <a:off x="5181600" y="288925"/>
            <a:ext cx="3505200" cy="777875"/>
          </a:xfrm>
          <a:prstGeom prst="rect">
            <a:avLst/>
          </a:prstGeom>
          <a:noFill/>
          <a:ln w="9525">
            <a:noFill/>
            <a:miter lim="800000"/>
            <a:headEnd/>
            <a:tailEnd/>
          </a:ln>
          <a:effectLst/>
        </p:spPr>
        <p:txBody>
          <a:bodyPr>
            <a:spAutoFit/>
          </a:bodyPr>
          <a:lstStyle/>
          <a:p>
            <a:pPr>
              <a:spcBef>
                <a:spcPct val="50000"/>
              </a:spcBef>
            </a:pPr>
            <a:r>
              <a:rPr lang="en-US" sz="4500" dirty="0">
                <a:solidFill>
                  <a:schemeClr val="bg1"/>
                </a:solidFill>
              </a:rPr>
              <a:t>Europe 1914</a:t>
            </a:r>
          </a:p>
        </p:txBody>
      </p:sp>
      <p:sp>
        <p:nvSpPr>
          <p:cNvPr id="25610" name="Text Box 10"/>
          <p:cNvSpPr txBox="1">
            <a:spLocks noChangeArrowheads="1"/>
          </p:cNvSpPr>
          <p:nvPr/>
        </p:nvSpPr>
        <p:spPr bwMode="auto">
          <a:xfrm>
            <a:off x="990600" y="5410200"/>
            <a:ext cx="3581400" cy="777875"/>
          </a:xfrm>
          <a:prstGeom prst="rect">
            <a:avLst/>
          </a:prstGeom>
          <a:noFill/>
          <a:ln w="9525">
            <a:noFill/>
            <a:miter lim="800000"/>
            <a:headEnd/>
            <a:tailEnd/>
          </a:ln>
          <a:effectLst/>
        </p:spPr>
        <p:txBody>
          <a:bodyPr>
            <a:spAutoFit/>
          </a:bodyPr>
          <a:lstStyle/>
          <a:p>
            <a:pPr>
              <a:spcBef>
                <a:spcPct val="50000"/>
              </a:spcBef>
            </a:pPr>
            <a:r>
              <a:rPr lang="en-US" sz="4500" dirty="0"/>
              <a:t>Europe 1919</a:t>
            </a:r>
          </a:p>
        </p:txBody>
      </p:sp>
      <p:pic>
        <p:nvPicPr>
          <p:cNvPr id="25612" name="Picture 12" descr="Map of Europe 1914s"/>
          <p:cNvPicPr>
            <a:picLocks noChangeAspect="1" noChangeArrowheads="1"/>
          </p:cNvPicPr>
          <p:nvPr/>
        </p:nvPicPr>
        <p:blipFill>
          <a:blip r:embed="rId3" cstate="print"/>
          <a:srcRect/>
          <a:stretch>
            <a:fillRect/>
          </a:stretch>
        </p:blipFill>
        <p:spPr bwMode="auto">
          <a:xfrm>
            <a:off x="0" y="0"/>
            <a:ext cx="4648200" cy="4391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5610"/>
                                        </p:tgtEl>
                                        <p:attrNameLst>
                                          <p:attrName>style.visibility</p:attrName>
                                        </p:attrNameLst>
                                      </p:cBhvr>
                                      <p:to>
                                        <p:strVal val="visible"/>
                                      </p:to>
                                    </p:set>
                                    <p:anim calcmode="lin" valueType="num">
                                      <p:cBhvr additive="base">
                                        <p:cTn id="9" dur="500" fill="hold"/>
                                        <p:tgtEl>
                                          <p:spTgt spid="25610"/>
                                        </p:tgtEl>
                                        <p:attrNameLst>
                                          <p:attrName>ppt_x</p:attrName>
                                        </p:attrNameLst>
                                      </p:cBhvr>
                                      <p:tavLst>
                                        <p:tav tm="0">
                                          <p:val>
                                            <p:strVal val="#ppt_x"/>
                                          </p:val>
                                        </p:tav>
                                        <p:tav tm="100000">
                                          <p:val>
                                            <p:strVal val="#ppt_x"/>
                                          </p:val>
                                        </p:tav>
                                      </p:tavLst>
                                    </p:anim>
                                    <p:anim calcmode="lin" valueType="num">
                                      <p:cBhvr additive="base">
                                        <p:cTn id="10"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Fall of Berlin &amp; V-E Day</a:t>
            </a:r>
            <a:endParaRPr lang="en-US" dirty="0"/>
          </a:p>
        </p:txBody>
      </p:sp>
      <p:pic>
        <p:nvPicPr>
          <p:cNvPr id="59398" name="Picture 6" descr="http://www.militaryimages.net/photopost/data/1040/G-93.JPG"/>
          <p:cNvPicPr>
            <a:picLocks noChangeAspect="1" noChangeArrowheads="1"/>
          </p:cNvPicPr>
          <p:nvPr/>
        </p:nvPicPr>
        <p:blipFill>
          <a:blip r:embed="rId2" cstate="print"/>
          <a:srcRect/>
          <a:stretch>
            <a:fillRect/>
          </a:stretch>
        </p:blipFill>
        <p:spPr bwMode="auto">
          <a:xfrm>
            <a:off x="381000" y="1600200"/>
            <a:ext cx="5471847" cy="3657600"/>
          </a:xfrm>
          <a:prstGeom prst="rect">
            <a:avLst/>
          </a:prstGeom>
          <a:noFill/>
        </p:spPr>
      </p:pic>
      <p:sp>
        <p:nvSpPr>
          <p:cNvPr id="8" name="TextBox 7"/>
          <p:cNvSpPr txBox="1"/>
          <p:nvPr/>
        </p:nvSpPr>
        <p:spPr>
          <a:xfrm>
            <a:off x="5867400" y="1600200"/>
            <a:ext cx="1752600" cy="769441"/>
          </a:xfrm>
          <a:prstGeom prst="rect">
            <a:avLst/>
          </a:prstGeom>
          <a:noFill/>
        </p:spPr>
        <p:txBody>
          <a:bodyPr wrap="square" rtlCol="0">
            <a:spAutoFit/>
          </a:bodyPr>
          <a:lstStyle/>
          <a:p>
            <a:r>
              <a:rPr lang="en-US" sz="2200" i="1" dirty="0"/>
              <a:t>Allied forces </a:t>
            </a:r>
          </a:p>
          <a:p>
            <a:r>
              <a:rPr lang="en-US" sz="2200" i="1" dirty="0"/>
              <a:t>capture Berlin</a:t>
            </a:r>
          </a:p>
        </p:txBody>
      </p:sp>
      <p:pic>
        <p:nvPicPr>
          <p:cNvPr id="59400" name="Picture 8" descr="http://assets.nydailynews.com/img/2009/08/19/gal_ny_moments_36.jpg"/>
          <p:cNvPicPr>
            <a:picLocks noChangeAspect="1" noChangeArrowheads="1"/>
          </p:cNvPicPr>
          <p:nvPr/>
        </p:nvPicPr>
        <p:blipFill>
          <a:blip r:embed="rId3" cstate="print"/>
          <a:srcRect/>
          <a:stretch>
            <a:fillRect/>
          </a:stretch>
        </p:blipFill>
        <p:spPr bwMode="auto">
          <a:xfrm>
            <a:off x="6033141" y="3581401"/>
            <a:ext cx="2958459" cy="3124200"/>
          </a:xfrm>
          <a:prstGeom prst="rect">
            <a:avLst/>
          </a:prstGeom>
          <a:noFill/>
        </p:spPr>
      </p:pic>
      <p:sp>
        <p:nvSpPr>
          <p:cNvPr id="10" name="TextBox 9"/>
          <p:cNvSpPr txBox="1"/>
          <p:nvPr/>
        </p:nvSpPr>
        <p:spPr>
          <a:xfrm>
            <a:off x="3810000" y="5597604"/>
            <a:ext cx="2209800" cy="1107996"/>
          </a:xfrm>
          <a:prstGeom prst="rect">
            <a:avLst/>
          </a:prstGeom>
          <a:noFill/>
        </p:spPr>
        <p:txBody>
          <a:bodyPr wrap="square" rtlCol="0">
            <a:spAutoFit/>
          </a:bodyPr>
          <a:lstStyle/>
          <a:p>
            <a:r>
              <a:rPr lang="en-US" sz="2200" i="1" dirty="0"/>
              <a:t>Americans celebrate V-E Day in Times Square</a:t>
            </a:r>
          </a:p>
        </p:txBody>
      </p:sp>
    </p:spTree>
    <p:extLst>
      <p:ext uri="{BB962C8B-B14F-4D97-AF65-F5344CB8AC3E}">
        <p14:creationId xmlns:p14="http://schemas.microsoft.com/office/powerpoint/2010/main" val="2483977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Pacific Theatre</a:t>
            </a:r>
          </a:p>
        </p:txBody>
      </p:sp>
      <p:sp>
        <p:nvSpPr>
          <p:cNvPr id="8" name="Content Placeholder 7"/>
          <p:cNvSpPr>
            <a:spLocks noGrp="1"/>
          </p:cNvSpPr>
          <p:nvPr>
            <p:ph idx="1"/>
          </p:nvPr>
        </p:nvSpPr>
        <p:spPr>
          <a:xfrm>
            <a:off x="76200" y="1600200"/>
            <a:ext cx="8915400" cy="5181600"/>
          </a:xfrm>
        </p:spPr>
        <p:txBody>
          <a:bodyPr>
            <a:normAutofit/>
          </a:bodyPr>
          <a:lstStyle/>
          <a:p>
            <a:r>
              <a:rPr lang="en-US" b="1" dirty="0">
                <a:solidFill>
                  <a:schemeClr val="accent1">
                    <a:lumMod val="75000"/>
                  </a:schemeClr>
                </a:solidFill>
              </a:rPr>
              <a:t>Midway</a:t>
            </a:r>
          </a:p>
          <a:p>
            <a:pPr>
              <a:buNone/>
            </a:pPr>
            <a:r>
              <a:rPr lang="en-US" b="1" dirty="0">
                <a:solidFill>
                  <a:schemeClr val="accent1">
                    <a:lumMod val="75000"/>
                  </a:schemeClr>
                </a:solidFill>
              </a:rPr>
              <a:t>	</a:t>
            </a:r>
            <a:r>
              <a:rPr lang="en-US" i="1" dirty="0">
                <a:solidFill>
                  <a:schemeClr val="tx1">
                    <a:lumMod val="50000"/>
                    <a:lumOff val="50000"/>
                  </a:schemeClr>
                </a:solidFill>
              </a:rPr>
              <a:t>Date: </a:t>
            </a:r>
            <a:r>
              <a:rPr lang="en-US" dirty="0"/>
              <a:t>1942</a:t>
            </a:r>
            <a:endParaRPr lang="en-US" i="1" dirty="0">
              <a:solidFill>
                <a:schemeClr val="tx1">
                  <a:lumMod val="50000"/>
                  <a:lumOff val="50000"/>
                </a:schemeClr>
              </a:solidFill>
            </a:endParaRPr>
          </a:p>
          <a:p>
            <a:pPr>
              <a:buNone/>
            </a:pPr>
            <a:r>
              <a:rPr lang="en-US" b="1" dirty="0">
                <a:solidFill>
                  <a:schemeClr val="tx1">
                    <a:lumMod val="50000"/>
                    <a:lumOff val="50000"/>
                  </a:schemeClr>
                </a:solidFill>
              </a:rPr>
              <a:t>	</a:t>
            </a:r>
            <a:r>
              <a:rPr lang="en-US" i="1" dirty="0">
                <a:solidFill>
                  <a:schemeClr val="tx1">
                    <a:lumMod val="50000"/>
                    <a:lumOff val="50000"/>
                  </a:schemeClr>
                </a:solidFill>
              </a:rPr>
              <a:t>Description:</a:t>
            </a:r>
            <a:r>
              <a:rPr lang="en-US" dirty="0"/>
              <a:t> Japan (under Admiral Yamamoto) attempted to destroy American aircraft carriers in Pacific; Navy code breakers intercepted message &amp; under U.S Admiral Chester Nimitz’s leadership U.S defeated Japan; * turning point of the war in the Pacific – stopped Japan’s advance</a:t>
            </a:r>
            <a:endParaRPr lang="en-US" i="1" dirty="0">
              <a:solidFill>
                <a:schemeClr val="tx1">
                  <a:lumMod val="50000"/>
                  <a:lumOff val="50000"/>
                </a:schemeClr>
              </a:solidFill>
            </a:endParaRPr>
          </a:p>
        </p:txBody>
      </p:sp>
    </p:spTree>
    <p:extLst>
      <p:ext uri="{BB962C8B-B14F-4D97-AF65-F5344CB8AC3E}">
        <p14:creationId xmlns:p14="http://schemas.microsoft.com/office/powerpoint/2010/main" val="365091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http://www.history.com/topics/world-war-ii/d-day/videos/kamikaze-pilots?m=528e394da93ae&amp;s=undefined&amp;f=1&amp;free=false</a:t>
            </a:r>
          </a:p>
        </p:txBody>
      </p:sp>
    </p:spTree>
    <p:extLst>
      <p:ext uri="{BB962C8B-B14F-4D97-AF65-F5344CB8AC3E}">
        <p14:creationId xmlns:p14="http://schemas.microsoft.com/office/powerpoint/2010/main" val="1248772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a:bodyPr>
          <a:lstStyle/>
          <a:p>
            <a:r>
              <a:rPr lang="en-US" dirty="0"/>
              <a:t>Battle of Midway</a:t>
            </a:r>
          </a:p>
        </p:txBody>
      </p:sp>
      <p:pic>
        <p:nvPicPr>
          <p:cNvPr id="61450" name="Picture 10" descr="http://dsf.chesco.org/heroes/Wiseman/pacifictheater1942_midway.jpg"/>
          <p:cNvPicPr>
            <a:picLocks noChangeAspect="1" noChangeArrowheads="1"/>
          </p:cNvPicPr>
          <p:nvPr/>
        </p:nvPicPr>
        <p:blipFill>
          <a:blip r:embed="rId2" cstate="print"/>
          <a:srcRect/>
          <a:stretch>
            <a:fillRect/>
          </a:stretch>
        </p:blipFill>
        <p:spPr bwMode="auto">
          <a:xfrm>
            <a:off x="304800" y="1600200"/>
            <a:ext cx="6934200" cy="5063667"/>
          </a:xfrm>
          <a:prstGeom prst="rect">
            <a:avLst/>
          </a:prstGeom>
          <a:noFill/>
        </p:spPr>
      </p:pic>
      <p:sp>
        <p:nvSpPr>
          <p:cNvPr id="14" name="Oval 13"/>
          <p:cNvSpPr/>
          <p:nvPr/>
        </p:nvSpPr>
        <p:spPr>
          <a:xfrm>
            <a:off x="5638800" y="3505200"/>
            <a:ext cx="6096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6248400" y="3810000"/>
            <a:ext cx="12954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67600" y="3429000"/>
            <a:ext cx="1524000" cy="769441"/>
          </a:xfrm>
          <a:prstGeom prst="rect">
            <a:avLst/>
          </a:prstGeom>
          <a:noFill/>
        </p:spPr>
        <p:txBody>
          <a:bodyPr wrap="square" rtlCol="0">
            <a:spAutoFit/>
          </a:bodyPr>
          <a:lstStyle/>
          <a:p>
            <a:r>
              <a:rPr lang="en-US" sz="2200" b="1" dirty="0">
                <a:solidFill>
                  <a:srgbClr val="C00000"/>
                </a:solidFill>
              </a:rPr>
              <a:t>Battle of Midway</a:t>
            </a:r>
          </a:p>
        </p:txBody>
      </p:sp>
      <p:sp>
        <p:nvSpPr>
          <p:cNvPr id="18" name="Oval 17"/>
          <p:cNvSpPr/>
          <p:nvPr/>
        </p:nvSpPr>
        <p:spPr>
          <a:xfrm>
            <a:off x="6629400" y="3886200"/>
            <a:ext cx="609600" cy="6096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18" idx="5"/>
          </p:cNvCxnSpPr>
          <p:nvPr/>
        </p:nvCxnSpPr>
        <p:spPr>
          <a:xfrm rot="16200000" flipH="1">
            <a:off x="7264026" y="4292226"/>
            <a:ext cx="241674" cy="470274"/>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543800" y="4335959"/>
            <a:ext cx="1524000" cy="769441"/>
          </a:xfrm>
          <a:prstGeom prst="rect">
            <a:avLst/>
          </a:prstGeom>
          <a:noFill/>
        </p:spPr>
        <p:txBody>
          <a:bodyPr wrap="square" rtlCol="0">
            <a:spAutoFit/>
          </a:bodyPr>
          <a:lstStyle/>
          <a:p>
            <a:r>
              <a:rPr lang="en-US" sz="2200" b="1" dirty="0">
                <a:solidFill>
                  <a:srgbClr val="0070C0"/>
                </a:solidFill>
              </a:rPr>
              <a:t>Pearl Harbor</a:t>
            </a:r>
          </a:p>
        </p:txBody>
      </p:sp>
    </p:spTree>
    <p:extLst>
      <p:ext uri="{BB962C8B-B14F-4D97-AF65-F5344CB8AC3E}">
        <p14:creationId xmlns:p14="http://schemas.microsoft.com/office/powerpoint/2010/main" val="1256729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FDR’s death</a:t>
            </a:r>
          </a:p>
        </p:txBody>
      </p:sp>
      <p:sp>
        <p:nvSpPr>
          <p:cNvPr id="3" name="Content Placeholder 2"/>
          <p:cNvSpPr>
            <a:spLocks noGrp="1"/>
          </p:cNvSpPr>
          <p:nvPr>
            <p:ph idx="1"/>
          </p:nvPr>
        </p:nvSpPr>
        <p:spPr>
          <a:xfrm>
            <a:off x="304800" y="1775191"/>
            <a:ext cx="4343400" cy="4854209"/>
          </a:xfrm>
        </p:spPr>
        <p:txBody>
          <a:bodyPr>
            <a:normAutofit fontScale="92500"/>
          </a:bodyPr>
          <a:lstStyle/>
          <a:p>
            <a:r>
              <a:rPr lang="en-US" dirty="0"/>
              <a:t>served 4 terms as President</a:t>
            </a:r>
          </a:p>
          <a:p>
            <a:pPr>
              <a:buNone/>
            </a:pPr>
            <a:endParaRPr lang="en-US" dirty="0"/>
          </a:p>
          <a:p>
            <a:r>
              <a:rPr lang="en-US" dirty="0"/>
              <a:t>died in office on April 12, 1945, while at Warm Springs, Georgia</a:t>
            </a:r>
          </a:p>
          <a:p>
            <a:endParaRPr lang="en-US" dirty="0"/>
          </a:p>
          <a:p>
            <a:r>
              <a:rPr lang="en-US" dirty="0"/>
              <a:t>Vice President </a:t>
            </a:r>
            <a:r>
              <a:rPr lang="en-US" b="1" dirty="0"/>
              <a:t>Harry S. Truman</a:t>
            </a:r>
            <a:r>
              <a:rPr lang="en-US" dirty="0"/>
              <a:t> became President</a:t>
            </a:r>
          </a:p>
        </p:txBody>
      </p:sp>
      <p:pic>
        <p:nvPicPr>
          <p:cNvPr id="75778" name="Picture 2" descr="http://www.presidentialtimeline.org/html/images/objects/0279_lg.jpg"/>
          <p:cNvPicPr>
            <a:picLocks noChangeAspect="1" noChangeArrowheads="1"/>
          </p:cNvPicPr>
          <p:nvPr/>
        </p:nvPicPr>
        <p:blipFill>
          <a:blip r:embed="rId2" cstate="print"/>
          <a:srcRect/>
          <a:stretch>
            <a:fillRect/>
          </a:stretch>
        </p:blipFill>
        <p:spPr bwMode="auto">
          <a:xfrm>
            <a:off x="4953000" y="1685767"/>
            <a:ext cx="3886200" cy="4867433"/>
          </a:xfrm>
          <a:prstGeom prst="rect">
            <a:avLst/>
          </a:prstGeom>
          <a:noFill/>
        </p:spPr>
      </p:pic>
    </p:spTree>
    <p:extLst>
      <p:ext uri="{BB962C8B-B14F-4D97-AF65-F5344CB8AC3E}">
        <p14:creationId xmlns:p14="http://schemas.microsoft.com/office/powerpoint/2010/main" val="363267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Manhattan Project</a:t>
            </a:r>
          </a:p>
        </p:txBody>
      </p:sp>
      <p:sp>
        <p:nvSpPr>
          <p:cNvPr id="3" name="Content Placeholder 2"/>
          <p:cNvSpPr>
            <a:spLocks noGrp="1"/>
          </p:cNvSpPr>
          <p:nvPr>
            <p:ph idx="1"/>
          </p:nvPr>
        </p:nvSpPr>
        <p:spPr>
          <a:xfrm>
            <a:off x="76200" y="1600200"/>
            <a:ext cx="5257800" cy="5105400"/>
          </a:xfrm>
        </p:spPr>
        <p:txBody>
          <a:bodyPr>
            <a:normAutofit fontScale="92500" lnSpcReduction="10000"/>
          </a:bodyPr>
          <a:lstStyle/>
          <a:p>
            <a:r>
              <a:rPr lang="en-US" dirty="0"/>
              <a:t>Manhattan Project – code-name</a:t>
            </a:r>
          </a:p>
          <a:p>
            <a:pPr>
              <a:buNone/>
            </a:pPr>
            <a:endParaRPr lang="en-US" dirty="0"/>
          </a:p>
          <a:p>
            <a:r>
              <a:rPr lang="en-US" dirty="0"/>
              <a:t>Project leaders: General Leslie Groves &amp; physicist J. Robert Oppenheimer</a:t>
            </a:r>
          </a:p>
          <a:p>
            <a:pPr>
              <a:buNone/>
            </a:pPr>
            <a:endParaRPr lang="en-US" dirty="0"/>
          </a:p>
          <a:p>
            <a:r>
              <a:rPr lang="en-US" dirty="0"/>
              <a:t>Los Alamos, New Mexico</a:t>
            </a:r>
          </a:p>
          <a:p>
            <a:endParaRPr lang="en-US" dirty="0"/>
          </a:p>
          <a:p>
            <a:r>
              <a:rPr lang="en-US" dirty="0"/>
              <a:t>Truman made decision to drop 2 atomic bombs on Japan to save American lives  </a:t>
            </a:r>
          </a:p>
        </p:txBody>
      </p:sp>
      <p:pic>
        <p:nvPicPr>
          <p:cNvPr id="76802" name="Picture 2" descr="http://www.hiroshima-remembered.com/history/nagasaki/images/H21.jpg"/>
          <p:cNvPicPr>
            <a:picLocks noChangeAspect="1" noChangeArrowheads="1"/>
          </p:cNvPicPr>
          <p:nvPr/>
        </p:nvPicPr>
        <p:blipFill>
          <a:blip r:embed="rId2" cstate="print"/>
          <a:srcRect/>
          <a:stretch>
            <a:fillRect/>
          </a:stretch>
        </p:blipFill>
        <p:spPr bwMode="auto">
          <a:xfrm>
            <a:off x="5181600" y="1905000"/>
            <a:ext cx="3679631" cy="4191000"/>
          </a:xfrm>
          <a:prstGeom prst="rect">
            <a:avLst/>
          </a:prstGeom>
          <a:noFill/>
        </p:spPr>
      </p:pic>
    </p:spTree>
    <p:extLst>
      <p:ext uri="{BB962C8B-B14F-4D97-AF65-F5344CB8AC3E}">
        <p14:creationId xmlns:p14="http://schemas.microsoft.com/office/powerpoint/2010/main" val="1900021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http://www.history.com/topics/world-war-ii/d-day/videos/manhattan-project?m=528e394da93ae&amp;s=undefined&amp;f=1&amp;free=false</a:t>
            </a:r>
          </a:p>
        </p:txBody>
      </p:sp>
    </p:spTree>
    <p:extLst>
      <p:ext uri="{BB962C8B-B14F-4D97-AF65-F5344CB8AC3E}">
        <p14:creationId xmlns:p14="http://schemas.microsoft.com/office/powerpoint/2010/main" val="1140689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Pacific Theatre</a:t>
            </a:r>
          </a:p>
        </p:txBody>
      </p:sp>
      <p:sp>
        <p:nvSpPr>
          <p:cNvPr id="8" name="Content Placeholder 7"/>
          <p:cNvSpPr>
            <a:spLocks noGrp="1"/>
          </p:cNvSpPr>
          <p:nvPr>
            <p:ph idx="1"/>
          </p:nvPr>
        </p:nvSpPr>
        <p:spPr>
          <a:xfrm>
            <a:off x="76200" y="1600200"/>
            <a:ext cx="9067800" cy="5181600"/>
          </a:xfrm>
        </p:spPr>
        <p:txBody>
          <a:bodyPr>
            <a:normAutofit/>
          </a:bodyPr>
          <a:lstStyle/>
          <a:p>
            <a:r>
              <a:rPr lang="en-US" b="1" dirty="0">
                <a:solidFill>
                  <a:schemeClr val="accent1">
                    <a:lumMod val="75000"/>
                  </a:schemeClr>
                </a:solidFill>
              </a:rPr>
              <a:t>Hiroshima &amp; Nagasaki / V-J Day</a:t>
            </a:r>
          </a:p>
          <a:p>
            <a:pPr>
              <a:buNone/>
            </a:pPr>
            <a:r>
              <a:rPr lang="en-US" b="1" dirty="0">
                <a:solidFill>
                  <a:schemeClr val="accent1">
                    <a:lumMod val="75000"/>
                  </a:schemeClr>
                </a:solidFill>
              </a:rPr>
              <a:t>	</a:t>
            </a:r>
            <a:r>
              <a:rPr lang="en-US" i="1" dirty="0">
                <a:solidFill>
                  <a:schemeClr val="tx1">
                    <a:lumMod val="50000"/>
                    <a:lumOff val="50000"/>
                  </a:schemeClr>
                </a:solidFill>
              </a:rPr>
              <a:t>Date: </a:t>
            </a:r>
            <a:r>
              <a:rPr lang="en-US" dirty="0"/>
              <a:t>1945</a:t>
            </a:r>
            <a:endParaRPr lang="en-US" i="1" dirty="0">
              <a:solidFill>
                <a:schemeClr val="tx1">
                  <a:lumMod val="50000"/>
                  <a:lumOff val="50000"/>
                </a:schemeClr>
              </a:solidFill>
            </a:endParaRPr>
          </a:p>
          <a:p>
            <a:pPr>
              <a:buNone/>
            </a:pPr>
            <a:r>
              <a:rPr lang="en-US" b="1" dirty="0">
                <a:solidFill>
                  <a:schemeClr val="tx1">
                    <a:lumMod val="50000"/>
                    <a:lumOff val="50000"/>
                  </a:schemeClr>
                </a:solidFill>
              </a:rPr>
              <a:t>	</a:t>
            </a:r>
            <a:r>
              <a:rPr lang="en-US" i="1" dirty="0">
                <a:solidFill>
                  <a:schemeClr val="tx1">
                    <a:lumMod val="50000"/>
                    <a:lumOff val="50000"/>
                  </a:schemeClr>
                </a:solidFill>
              </a:rPr>
              <a:t>Description:</a:t>
            </a:r>
            <a:r>
              <a:rPr lang="en-US" dirty="0"/>
              <a:t> U.S. dropped 1</a:t>
            </a:r>
            <a:r>
              <a:rPr lang="en-US" baseline="30000" dirty="0"/>
              <a:t>st</a:t>
            </a:r>
            <a:r>
              <a:rPr lang="en-US" dirty="0"/>
              <a:t> atomic bomb on Hiroshima (60,000 dead or missing); 3 days later U.S. dropped 2</a:t>
            </a:r>
            <a:r>
              <a:rPr lang="en-US" baseline="30000" dirty="0"/>
              <a:t>nd</a:t>
            </a:r>
            <a:r>
              <a:rPr lang="en-US" dirty="0"/>
              <a:t> atomic bomb on Nagasaki (35,000 dead); Japan surrenders August 15, 1945 (V-J Day “Victory in Japan”) </a:t>
            </a:r>
            <a:endParaRPr lang="en-US" i="1" dirty="0">
              <a:solidFill>
                <a:schemeClr val="tx1">
                  <a:lumMod val="50000"/>
                  <a:lumOff val="50000"/>
                </a:schemeClr>
              </a:solidFill>
            </a:endParaRPr>
          </a:p>
        </p:txBody>
      </p:sp>
    </p:spTree>
    <p:extLst>
      <p:ext uri="{BB962C8B-B14F-4D97-AF65-F5344CB8AC3E}">
        <p14:creationId xmlns:p14="http://schemas.microsoft.com/office/powerpoint/2010/main" val="14810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Effects of the War</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War II Allied Conferences</a:t>
            </a:r>
          </a:p>
        </p:txBody>
      </p:sp>
      <p:sp>
        <p:nvSpPr>
          <p:cNvPr id="3" name="Content Placeholder 2"/>
          <p:cNvSpPr>
            <a:spLocks noGrp="1"/>
          </p:cNvSpPr>
          <p:nvPr>
            <p:ph idx="1"/>
          </p:nvPr>
        </p:nvSpPr>
        <p:spPr/>
        <p:txBody>
          <a:bodyPr>
            <a:normAutofit/>
          </a:bodyPr>
          <a:lstStyle/>
          <a:p>
            <a:pPr>
              <a:buNone/>
            </a:pPr>
            <a:r>
              <a:rPr lang="en-US" b="1" dirty="0">
                <a:solidFill>
                  <a:schemeClr val="accent2">
                    <a:lumMod val="75000"/>
                  </a:schemeClr>
                </a:solidFill>
              </a:rPr>
              <a:t>Potsdam (July ‘45)</a:t>
            </a:r>
          </a:p>
          <a:p>
            <a:r>
              <a:rPr lang="en-US" b="1" i="1" dirty="0">
                <a:solidFill>
                  <a:schemeClr val="tx1">
                    <a:lumMod val="50000"/>
                    <a:lumOff val="50000"/>
                  </a:schemeClr>
                </a:solidFill>
              </a:rPr>
              <a:t>Leaders: </a:t>
            </a:r>
            <a:r>
              <a:rPr lang="en-US" dirty="0"/>
              <a:t>Harry S. Truman (U.S.), Clement Atlee (Britain), Stalin (Soviet Union)</a:t>
            </a:r>
          </a:p>
          <a:p>
            <a:pPr>
              <a:buNone/>
            </a:pPr>
            <a:endParaRPr lang="en-US" dirty="0"/>
          </a:p>
          <a:p>
            <a:r>
              <a:rPr lang="en-US" b="1" i="1" dirty="0">
                <a:solidFill>
                  <a:schemeClr val="tx1">
                    <a:lumMod val="50000"/>
                    <a:lumOff val="50000"/>
                  </a:schemeClr>
                </a:solidFill>
              </a:rPr>
              <a:t>Decisions Reached: </a:t>
            </a:r>
            <a:r>
              <a:rPr lang="en-US" dirty="0"/>
              <a:t>decided to divide Germany (&amp; Berlin) into four zones of occupation: Soviet, American, British, &amp; French</a:t>
            </a:r>
            <a:endParaRPr lang="en-US" b="1" i="1" dirty="0">
              <a:solidFill>
                <a:schemeClr val="tx1">
                  <a:lumMod val="50000"/>
                  <a:lumOff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8991600" cy="1252728"/>
          </a:xfrm>
        </p:spPr>
        <p:txBody>
          <a:bodyPr>
            <a:normAutofit/>
          </a:bodyPr>
          <a:lstStyle/>
          <a:p>
            <a:pPr algn="ctr"/>
            <a:r>
              <a:rPr lang="en-US" sz="3700" dirty="0"/>
              <a:t>Totalitarian Leaders Take Control in Europe</a:t>
            </a:r>
          </a:p>
        </p:txBody>
      </p:sp>
      <p:sp>
        <p:nvSpPr>
          <p:cNvPr id="3" name="Content Placeholder 2"/>
          <p:cNvSpPr>
            <a:spLocks noGrp="1"/>
          </p:cNvSpPr>
          <p:nvPr>
            <p:ph idx="1"/>
          </p:nvPr>
        </p:nvSpPr>
        <p:spPr>
          <a:xfrm>
            <a:off x="152400" y="1600200"/>
            <a:ext cx="5638800" cy="5082809"/>
          </a:xfrm>
        </p:spPr>
        <p:txBody>
          <a:bodyPr>
            <a:normAutofit lnSpcReduction="10000"/>
          </a:bodyPr>
          <a:lstStyle/>
          <a:p>
            <a:r>
              <a:rPr lang="en-US" sz="3000" b="1" dirty="0"/>
              <a:t>totalitarianism</a:t>
            </a:r>
            <a:r>
              <a:rPr lang="en-US" sz="3000" dirty="0"/>
              <a:t> – type of </a:t>
            </a:r>
            <a:r>
              <a:rPr lang="en-US" sz="3000" dirty="0" err="1"/>
              <a:t>gov’t</a:t>
            </a:r>
            <a:r>
              <a:rPr lang="en-US" sz="3000" dirty="0"/>
              <a:t> where a single party or leader controls the economic, social, &amp; cultural lives of people</a:t>
            </a:r>
          </a:p>
          <a:p>
            <a:endParaRPr lang="en-US" sz="3000" dirty="0"/>
          </a:p>
          <a:p>
            <a:r>
              <a:rPr lang="en-US" sz="3500" b="1" dirty="0">
                <a:solidFill>
                  <a:schemeClr val="accent1"/>
                </a:solidFill>
              </a:rPr>
              <a:t>Russia – </a:t>
            </a:r>
            <a:r>
              <a:rPr lang="en-US" sz="3000" b="1" dirty="0"/>
              <a:t>Joseph Stalin</a:t>
            </a:r>
          </a:p>
          <a:p>
            <a:r>
              <a:rPr lang="en-US" sz="3500" b="1" dirty="0">
                <a:solidFill>
                  <a:schemeClr val="accent1"/>
                </a:solidFill>
              </a:rPr>
              <a:t>Italy</a:t>
            </a:r>
            <a:r>
              <a:rPr lang="en-US" sz="3000" b="1" dirty="0"/>
              <a:t> – Benito Mussolini </a:t>
            </a:r>
          </a:p>
          <a:p>
            <a:r>
              <a:rPr lang="en-US" sz="3500" b="1" dirty="0">
                <a:solidFill>
                  <a:schemeClr val="accent1"/>
                </a:solidFill>
              </a:rPr>
              <a:t>Germany</a:t>
            </a:r>
            <a:r>
              <a:rPr lang="en-US" sz="3000" b="1" dirty="0"/>
              <a:t> – Adolf Hitler</a:t>
            </a:r>
          </a:p>
          <a:p>
            <a:r>
              <a:rPr lang="en-US" sz="3500" b="1" dirty="0">
                <a:solidFill>
                  <a:schemeClr val="accent1"/>
                </a:solidFill>
              </a:rPr>
              <a:t>Japan</a:t>
            </a:r>
            <a:r>
              <a:rPr lang="en-US" sz="3000" b="1" dirty="0"/>
              <a:t> - </a:t>
            </a:r>
            <a:r>
              <a:rPr lang="en-US" sz="2800" dirty="0"/>
              <a:t>military reasserted  control &amp; Japan did not become a totalitarian dictatorship</a:t>
            </a:r>
          </a:p>
          <a:p>
            <a:endParaRPr lang="en-US" sz="3000" dirty="0"/>
          </a:p>
          <a:p>
            <a:pPr lvl="1"/>
            <a:endParaRPr lang="en-US" dirty="0"/>
          </a:p>
        </p:txBody>
      </p:sp>
      <p:pic>
        <p:nvPicPr>
          <p:cNvPr id="4" name="Picture 4"/>
          <p:cNvPicPr>
            <a:picLocks noChangeAspect="1" noChangeArrowheads="1"/>
          </p:cNvPicPr>
          <p:nvPr/>
        </p:nvPicPr>
        <p:blipFill>
          <a:blip r:embed="rId2" cstate="print"/>
          <a:srcRect/>
          <a:stretch>
            <a:fillRect/>
          </a:stretch>
        </p:blipFill>
        <p:spPr bwMode="auto">
          <a:xfrm>
            <a:off x="6827474" y="1676401"/>
            <a:ext cx="2006455" cy="1828800"/>
          </a:xfrm>
          <a:prstGeom prst="rect">
            <a:avLst/>
          </a:prstGeom>
          <a:noFill/>
          <a:ln w="9525">
            <a:noFill/>
            <a:miter lim="800000"/>
            <a:headEnd/>
            <a:tailEnd/>
          </a:ln>
          <a:effectLst/>
        </p:spPr>
      </p:pic>
      <p:pic>
        <p:nvPicPr>
          <p:cNvPr id="6" name="Picture 5"/>
          <p:cNvPicPr>
            <a:picLocks noChangeAspect="1" noChangeArrowheads="1"/>
          </p:cNvPicPr>
          <p:nvPr/>
        </p:nvPicPr>
        <p:blipFill>
          <a:blip r:embed="rId3" cstate="print"/>
          <a:srcRect/>
          <a:stretch>
            <a:fillRect/>
          </a:stretch>
        </p:blipFill>
        <p:spPr bwMode="auto">
          <a:xfrm>
            <a:off x="4904406" y="3429000"/>
            <a:ext cx="1801194" cy="1981200"/>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6934200" y="3886200"/>
            <a:ext cx="1901473" cy="25089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Potsdam: Division of Germany</a:t>
            </a:r>
          </a:p>
        </p:txBody>
      </p:sp>
      <p:pic>
        <p:nvPicPr>
          <p:cNvPr id="88066" name="Picture 2" descr="http://www.fashion-res.com/EX/10-08-20/194548.gif"/>
          <p:cNvPicPr>
            <a:picLocks noChangeAspect="1" noChangeArrowheads="1"/>
          </p:cNvPicPr>
          <p:nvPr/>
        </p:nvPicPr>
        <p:blipFill>
          <a:blip r:embed="rId2" cstate="print"/>
          <a:srcRect/>
          <a:stretch>
            <a:fillRect/>
          </a:stretch>
        </p:blipFill>
        <p:spPr bwMode="auto">
          <a:xfrm>
            <a:off x="304800" y="1600200"/>
            <a:ext cx="8550508" cy="51054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Changing Balance of World Power</a:t>
            </a:r>
          </a:p>
        </p:txBody>
      </p:sp>
      <p:sp>
        <p:nvSpPr>
          <p:cNvPr id="3" name="Content Placeholder 2"/>
          <p:cNvSpPr>
            <a:spLocks noGrp="1"/>
          </p:cNvSpPr>
          <p:nvPr>
            <p:ph idx="1"/>
          </p:nvPr>
        </p:nvSpPr>
        <p:spPr/>
        <p:txBody>
          <a:bodyPr>
            <a:normAutofit lnSpcReduction="10000"/>
          </a:bodyPr>
          <a:lstStyle/>
          <a:p>
            <a:r>
              <a:rPr lang="en-US" dirty="0"/>
              <a:t>After WWII, two superpowers emerge:</a:t>
            </a:r>
          </a:p>
          <a:p>
            <a:pPr marL="925830" lvl="1" indent="-514350">
              <a:buFont typeface="+mj-lt"/>
              <a:buAutoNum type="arabicPeriod"/>
            </a:pPr>
            <a:r>
              <a:rPr lang="en-US" dirty="0"/>
              <a:t>United States</a:t>
            </a:r>
          </a:p>
          <a:p>
            <a:pPr marL="925830" lvl="1" indent="-514350">
              <a:buFont typeface="+mj-lt"/>
              <a:buAutoNum type="arabicPeriod"/>
            </a:pPr>
            <a:r>
              <a:rPr lang="en-US" dirty="0"/>
              <a:t>Soviet Union</a:t>
            </a:r>
          </a:p>
          <a:p>
            <a:pPr marL="925830" lvl="1" indent="-514350">
              <a:buFont typeface="+mj-lt"/>
              <a:buAutoNum type="arabicPeriod"/>
            </a:pPr>
            <a:endParaRPr lang="en-US" dirty="0"/>
          </a:p>
          <a:p>
            <a:pPr marL="633222" indent="-514350"/>
            <a:r>
              <a:rPr lang="en-US" dirty="0"/>
              <a:t>United States: strongest of the two, wealthy, militarily powerful, confident</a:t>
            </a:r>
          </a:p>
          <a:p>
            <a:pPr marL="633222" indent="-514350"/>
            <a:endParaRPr lang="en-US" dirty="0"/>
          </a:p>
          <a:p>
            <a:pPr marL="633222" indent="-514350"/>
            <a:r>
              <a:rPr lang="en-US" dirty="0"/>
              <a:t>Soviet Union: industries, cities, &amp; people suffered during war but controlled most of Eastern Europe </a:t>
            </a:r>
          </a:p>
          <a:p>
            <a:pPr marL="925830" lvl="1" indent="-514350">
              <a:buFont typeface="+mj-lt"/>
              <a:buAutoNum type="arabicPeriod"/>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Creation of the United Nations</a:t>
            </a:r>
          </a:p>
        </p:txBody>
      </p:sp>
      <p:sp>
        <p:nvSpPr>
          <p:cNvPr id="3" name="Content Placeholder 2"/>
          <p:cNvSpPr>
            <a:spLocks noGrp="1"/>
          </p:cNvSpPr>
          <p:nvPr>
            <p:ph idx="1"/>
          </p:nvPr>
        </p:nvSpPr>
        <p:spPr/>
        <p:txBody>
          <a:bodyPr>
            <a:normAutofit lnSpcReduction="10000"/>
          </a:bodyPr>
          <a:lstStyle/>
          <a:p>
            <a:r>
              <a:rPr lang="en-US" b="1" dirty="0">
                <a:solidFill>
                  <a:schemeClr val="accent2">
                    <a:lumMod val="75000"/>
                  </a:schemeClr>
                </a:solidFill>
              </a:rPr>
              <a:t>When: </a:t>
            </a:r>
            <a:r>
              <a:rPr lang="en-US" dirty="0"/>
              <a:t>April 1945</a:t>
            </a:r>
          </a:p>
          <a:p>
            <a:pPr>
              <a:buNone/>
            </a:pPr>
            <a:endParaRPr lang="en-US" dirty="0"/>
          </a:p>
          <a:p>
            <a:r>
              <a:rPr lang="en-US" b="1" dirty="0">
                <a:solidFill>
                  <a:schemeClr val="accent2">
                    <a:lumMod val="75000"/>
                  </a:schemeClr>
                </a:solidFill>
              </a:rPr>
              <a:t>Where:</a:t>
            </a:r>
            <a:r>
              <a:rPr lang="en-US" dirty="0"/>
              <a:t> permanent home in New York City</a:t>
            </a:r>
          </a:p>
          <a:p>
            <a:endParaRPr lang="en-US" dirty="0"/>
          </a:p>
          <a:p>
            <a:r>
              <a:rPr lang="en-US" b="1" dirty="0">
                <a:solidFill>
                  <a:schemeClr val="accent2">
                    <a:lumMod val="75000"/>
                  </a:schemeClr>
                </a:solidFill>
              </a:rPr>
              <a:t>U.N. General Assembly:</a:t>
            </a:r>
            <a:r>
              <a:rPr lang="en-US" dirty="0">
                <a:solidFill>
                  <a:schemeClr val="accent2">
                    <a:lumMod val="75000"/>
                  </a:schemeClr>
                </a:solidFill>
              </a:rPr>
              <a:t> </a:t>
            </a:r>
            <a:r>
              <a:rPr lang="en-US" dirty="0"/>
              <a:t>make decisions on important issues such as peace and security, admission of new members &amp; budget</a:t>
            </a:r>
            <a:endParaRPr lang="en-US" b="1" dirty="0">
              <a:solidFill>
                <a:schemeClr val="accent2">
                  <a:lumMod val="75000"/>
                </a:schemeClr>
              </a:solidFill>
            </a:endParaRPr>
          </a:p>
          <a:p>
            <a:pPr>
              <a:buNone/>
            </a:pPr>
            <a:endParaRPr lang="en-US" b="1" dirty="0">
              <a:solidFill>
                <a:schemeClr val="accent2">
                  <a:lumMod val="75000"/>
                </a:schemeClr>
              </a:solidFill>
            </a:endParaRPr>
          </a:p>
          <a:p>
            <a:r>
              <a:rPr lang="en-US" b="1" dirty="0">
                <a:solidFill>
                  <a:schemeClr val="accent2">
                    <a:lumMod val="75000"/>
                  </a:schemeClr>
                </a:solidFill>
              </a:rPr>
              <a:t>Security Council: </a:t>
            </a:r>
            <a:r>
              <a:rPr lang="en-US" dirty="0"/>
              <a:t>responsible for maintaining world peace and security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November 11, 2015</a:t>
            </a:r>
          </a:p>
        </p:txBody>
      </p:sp>
      <p:pic>
        <p:nvPicPr>
          <p:cNvPr id="4" name="Content Placeholder 3"/>
          <p:cNvPicPr>
            <a:picLocks noGrp="1" noChangeAspect="1"/>
          </p:cNvPicPr>
          <p:nvPr>
            <p:ph idx="1"/>
          </p:nvPr>
        </p:nvPicPr>
        <p:blipFill>
          <a:blip r:embed="rId2"/>
          <a:stretch>
            <a:fillRect/>
          </a:stretch>
        </p:blipFill>
        <p:spPr>
          <a:xfrm>
            <a:off x="457200" y="1828800"/>
            <a:ext cx="8440686" cy="4364037"/>
          </a:xfrm>
          <a:prstGeom prst="rect">
            <a:avLst/>
          </a:prstGeom>
        </p:spPr>
      </p:pic>
    </p:spTree>
    <p:extLst>
      <p:ext uri="{BB962C8B-B14F-4D97-AF65-F5344CB8AC3E}">
        <p14:creationId xmlns:p14="http://schemas.microsoft.com/office/powerpoint/2010/main" val="75727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55448"/>
            <a:ext cx="8991600" cy="1252728"/>
          </a:xfrm>
        </p:spPr>
        <p:txBody>
          <a:bodyPr>
            <a:normAutofit/>
          </a:bodyPr>
          <a:lstStyle/>
          <a:p>
            <a:pPr algn="ctr"/>
            <a:r>
              <a:rPr lang="en-US" sz="3700" dirty="0"/>
              <a:t>Totalitarian Leaders Take Control in Europe</a:t>
            </a:r>
          </a:p>
        </p:txBody>
      </p:sp>
      <p:pic>
        <p:nvPicPr>
          <p:cNvPr id="5" name="Picture 4"/>
          <p:cNvPicPr>
            <a:picLocks noChangeAspect="1" noChangeArrowheads="1"/>
          </p:cNvPicPr>
          <p:nvPr/>
        </p:nvPicPr>
        <p:blipFill>
          <a:blip r:embed="rId2" cstate="print"/>
          <a:srcRect b="12764"/>
          <a:stretch>
            <a:fillRect/>
          </a:stretch>
        </p:blipFill>
        <p:spPr bwMode="auto">
          <a:xfrm>
            <a:off x="2209800" y="1633579"/>
            <a:ext cx="4800600" cy="507202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Expansion Begins</a:t>
            </a:r>
          </a:p>
        </p:txBody>
      </p:sp>
      <p:sp>
        <p:nvSpPr>
          <p:cNvPr id="3" name="Content Placeholder 2"/>
          <p:cNvSpPr>
            <a:spLocks noGrp="1"/>
          </p:cNvSpPr>
          <p:nvPr>
            <p:ph idx="1"/>
          </p:nvPr>
        </p:nvSpPr>
        <p:spPr>
          <a:xfrm>
            <a:off x="152400" y="2003791"/>
            <a:ext cx="4953000" cy="4625609"/>
          </a:xfrm>
        </p:spPr>
        <p:txBody>
          <a:bodyPr>
            <a:normAutofit fontScale="85000" lnSpcReduction="10000"/>
          </a:bodyPr>
          <a:lstStyle/>
          <a:p>
            <a:r>
              <a:rPr lang="en-US" dirty="0"/>
              <a:t>Japan, Italy, &amp; Germany began taking over other countries</a:t>
            </a:r>
          </a:p>
          <a:p>
            <a:endParaRPr lang="en-US" dirty="0"/>
          </a:p>
          <a:p>
            <a:r>
              <a:rPr lang="en-US" dirty="0"/>
              <a:t>France &amp; Britain followed  policy of </a:t>
            </a:r>
            <a:r>
              <a:rPr lang="en-US" b="1" dirty="0"/>
              <a:t>appeasement </a:t>
            </a:r>
            <a:r>
              <a:rPr lang="en-US" dirty="0"/>
              <a:t>- granting concessions to a potential enemy in the hope that it will maintain peace</a:t>
            </a:r>
          </a:p>
          <a:p>
            <a:pPr>
              <a:buNone/>
            </a:pPr>
            <a:endParaRPr lang="en-US" dirty="0"/>
          </a:p>
          <a:p>
            <a:r>
              <a:rPr lang="en-US" dirty="0"/>
              <a:t>FDR did not speak out against German aggression – why?</a:t>
            </a:r>
          </a:p>
        </p:txBody>
      </p:sp>
      <p:pic>
        <p:nvPicPr>
          <p:cNvPr id="36868" name="Picture 4" descr="http://www.pinkmonkey.com/studyguides/subjects/am_his/chap10/img10_1.jpg"/>
          <p:cNvPicPr>
            <a:picLocks noChangeAspect="1" noChangeArrowheads="1"/>
          </p:cNvPicPr>
          <p:nvPr/>
        </p:nvPicPr>
        <p:blipFill>
          <a:blip r:embed="rId2" cstate="print"/>
          <a:srcRect/>
          <a:stretch>
            <a:fillRect/>
          </a:stretch>
        </p:blipFill>
        <p:spPr bwMode="auto">
          <a:xfrm>
            <a:off x="4876800" y="2667000"/>
            <a:ext cx="3933825" cy="25431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Begins in Europe</a:t>
            </a:r>
          </a:p>
        </p:txBody>
      </p:sp>
      <p:sp>
        <p:nvSpPr>
          <p:cNvPr id="3" name="Content Placeholder 2"/>
          <p:cNvSpPr>
            <a:spLocks noGrp="1"/>
          </p:cNvSpPr>
          <p:nvPr>
            <p:ph idx="1"/>
          </p:nvPr>
        </p:nvSpPr>
        <p:spPr>
          <a:xfrm>
            <a:off x="228600" y="1698991"/>
            <a:ext cx="4800600" cy="4625609"/>
          </a:xfrm>
        </p:spPr>
        <p:txBody>
          <a:bodyPr>
            <a:normAutofit fontScale="25000" lnSpcReduction="20000"/>
          </a:bodyPr>
          <a:lstStyle/>
          <a:p>
            <a:r>
              <a:rPr lang="en-US" sz="10800" dirty="0"/>
              <a:t>Britain &amp; France signed alliance with Poland</a:t>
            </a:r>
          </a:p>
          <a:p>
            <a:pPr>
              <a:buNone/>
            </a:pPr>
            <a:endParaRPr lang="en-US" sz="10800" dirty="0"/>
          </a:p>
          <a:p>
            <a:r>
              <a:rPr lang="en-US" sz="10800" dirty="0"/>
              <a:t>Sept. 1, 1939 Germany invaded Poland</a:t>
            </a:r>
          </a:p>
          <a:p>
            <a:endParaRPr lang="en-US" sz="10800" dirty="0"/>
          </a:p>
          <a:p>
            <a:pPr>
              <a:lnSpc>
                <a:spcPct val="90000"/>
              </a:lnSpc>
            </a:pPr>
            <a:r>
              <a:rPr lang="en-US" sz="10800" dirty="0"/>
              <a:t>Blitzkrieg - “lightening war”  sudden attack that used speed &amp; firepower – effective because of planes, tanks, motor vehicles, infantry</a:t>
            </a:r>
          </a:p>
          <a:p>
            <a:pPr>
              <a:lnSpc>
                <a:spcPct val="90000"/>
              </a:lnSpc>
              <a:buFontTx/>
              <a:buNone/>
            </a:pPr>
            <a:r>
              <a:rPr lang="en-US" sz="10800" dirty="0"/>
              <a:t> </a:t>
            </a:r>
          </a:p>
          <a:p>
            <a:pPr>
              <a:lnSpc>
                <a:spcPct val="90000"/>
              </a:lnSpc>
              <a:buFontTx/>
              <a:buNone/>
            </a:pPr>
            <a:r>
              <a:rPr lang="en-US" sz="10800" dirty="0"/>
              <a:t>	</a:t>
            </a:r>
          </a:p>
          <a:p>
            <a:pPr>
              <a:lnSpc>
                <a:spcPct val="90000"/>
              </a:lnSpc>
            </a:pPr>
            <a:r>
              <a:rPr lang="en-US" sz="10800" dirty="0"/>
              <a:t>Britain &amp; France declare war</a:t>
            </a:r>
            <a:r>
              <a:rPr lang="en-US" sz="10800" dirty="0">
                <a:solidFill>
                  <a:schemeClr val="bg1"/>
                </a:solidFill>
              </a:rPr>
              <a:t>, </a:t>
            </a:r>
            <a:r>
              <a:rPr lang="en-US" dirty="0">
                <a:solidFill>
                  <a:schemeClr val="bg1"/>
                </a:solidFill>
              </a:rPr>
              <a:t>but do nothing to save Poland</a:t>
            </a:r>
          </a:p>
          <a:p>
            <a:endParaRPr lang="en-US" dirty="0"/>
          </a:p>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5102225" y="1981200"/>
            <a:ext cx="3736975" cy="3962400"/>
          </a:xfrm>
          <a:prstGeom prst="rect">
            <a:avLst/>
          </a:prstGeom>
          <a:noFill/>
          <a:ln w="9525">
            <a:noFill/>
            <a:miter lim="800000"/>
            <a:headEnd/>
            <a:tailEnd/>
          </a:ln>
          <a:effec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11328</TotalTime>
  <Words>1645</Words>
  <Application>Microsoft Office PowerPoint</Application>
  <PresentationFormat>On-screen Show (4:3)</PresentationFormat>
  <Paragraphs>236</Paragraphs>
  <Slides>63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63</vt:i4>
      </vt:variant>
    </vt:vector>
  </HeadingPairs>
  <TitlesOfParts>
    <vt:vector size="73" baseType="lpstr">
      <vt:lpstr>Algerian</vt:lpstr>
      <vt:lpstr>Arial</vt:lpstr>
      <vt:lpstr>Calibri</vt:lpstr>
      <vt:lpstr>Corbel</vt:lpstr>
      <vt:lpstr>Wingdings</vt:lpstr>
      <vt:lpstr>Wingdings 2</vt:lpstr>
      <vt:lpstr>Wingdings 3</vt:lpstr>
      <vt:lpstr>iRespondGraphMaster</vt:lpstr>
      <vt:lpstr>Module</vt:lpstr>
      <vt:lpstr>iRespondQuestionMaster</vt:lpstr>
      <vt:lpstr>What's already in my mind?  </vt:lpstr>
      <vt:lpstr>PowerPoint Presentation</vt:lpstr>
      <vt:lpstr>World War II</vt:lpstr>
      <vt:lpstr>How did WWI lead to WWII?</vt:lpstr>
      <vt:lpstr>PowerPoint Presentation</vt:lpstr>
      <vt:lpstr>Totalitarian Leaders Take Control in Europe</vt:lpstr>
      <vt:lpstr>Totalitarian Leaders Take Control in Europe</vt:lpstr>
      <vt:lpstr>Expansion Begins</vt:lpstr>
      <vt:lpstr>The War Begins in Europe</vt:lpstr>
      <vt:lpstr>Monday November 9, 2015</vt:lpstr>
      <vt:lpstr>World War II Alliances </vt:lpstr>
      <vt:lpstr>United States’ Action</vt:lpstr>
      <vt:lpstr>Another Neutrality Act</vt:lpstr>
      <vt:lpstr>Roosevelt Inches Toward Involvement</vt:lpstr>
      <vt:lpstr>Roosevelt Inches Toward Involvement</vt:lpstr>
      <vt:lpstr>Japanese Expansion Threatens U.S. </vt:lpstr>
      <vt:lpstr>PowerPoint Presentation</vt:lpstr>
      <vt:lpstr>Pearl Harbor Links</vt:lpstr>
      <vt:lpstr>PowerPoint Presentation</vt:lpstr>
      <vt:lpstr>Japan Attacks Pearl Harbor</vt:lpstr>
      <vt:lpstr>Pearl Harbor</vt:lpstr>
      <vt:lpstr>Pearl Harbor</vt:lpstr>
      <vt:lpstr>Pearl Harbor</vt:lpstr>
      <vt:lpstr>Pearl Harbor</vt:lpstr>
      <vt:lpstr>Homefront Mobilization </vt:lpstr>
      <vt:lpstr>Pearl Harbor</vt:lpstr>
      <vt:lpstr>Diary Entry</vt:lpstr>
      <vt:lpstr>November 6 20157</vt:lpstr>
      <vt:lpstr>If you need to go to the vending machine or restroom use the time before class! </vt:lpstr>
      <vt:lpstr>The American Homefront</vt:lpstr>
      <vt:lpstr>Women Work for Victory</vt:lpstr>
      <vt:lpstr>PowerPoint Presentation</vt:lpstr>
      <vt:lpstr>African Americans Gain Civil Rights</vt:lpstr>
      <vt:lpstr>Challenges to Civil Liberties</vt:lpstr>
      <vt:lpstr>Japanese Internment Camps</vt:lpstr>
      <vt:lpstr>PowerPoint Presentation</vt:lpstr>
      <vt:lpstr>Supporting War Effort</vt:lpstr>
      <vt:lpstr>Victory Gardens  </vt:lpstr>
      <vt:lpstr>PowerPoint Presentation</vt:lpstr>
      <vt:lpstr>Scrap Drives  </vt:lpstr>
      <vt:lpstr>Will this picture help me win the war? </vt:lpstr>
      <vt:lpstr>PowerPoint Presentation</vt:lpstr>
      <vt:lpstr>World War II Map (also page 822)</vt:lpstr>
      <vt:lpstr>European Theatre: Key People</vt:lpstr>
      <vt:lpstr>PowerPoint Presentation</vt:lpstr>
      <vt:lpstr>PowerPoint Presentation</vt:lpstr>
      <vt:lpstr>European Theatre</vt:lpstr>
      <vt:lpstr>D-Day</vt:lpstr>
      <vt:lpstr>European Theatre</vt:lpstr>
      <vt:lpstr>Fall of Berlin &amp; V-E Day</vt:lpstr>
      <vt:lpstr>Pacific Theatre</vt:lpstr>
      <vt:lpstr>PowerPoint Presentation</vt:lpstr>
      <vt:lpstr>Battle of Midway</vt:lpstr>
      <vt:lpstr>FDR’s death</vt:lpstr>
      <vt:lpstr>The Manhattan Project</vt:lpstr>
      <vt:lpstr>PowerPoint Presentation</vt:lpstr>
      <vt:lpstr>Pacific Theatre</vt:lpstr>
      <vt:lpstr>Effects of the War</vt:lpstr>
      <vt:lpstr>World War II Allied Conferences</vt:lpstr>
      <vt:lpstr>Potsdam: Division of Germany</vt:lpstr>
      <vt:lpstr>Changing Balance of World Power</vt:lpstr>
      <vt:lpstr>Creation of the United Nations</vt:lpstr>
      <vt:lpstr>November 11, 2015</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install</dc:creator>
  <cp:lastModifiedBy>Emily Hogarth</cp:lastModifiedBy>
  <cp:revision>143</cp:revision>
  <dcterms:created xsi:type="dcterms:W3CDTF">2010-11-15T23:06:30Z</dcterms:created>
  <dcterms:modified xsi:type="dcterms:W3CDTF">2019-10-31T19:09:38Z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ies>
</file>